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mple Display" panose="020B0604020202020204" charset="-128"/>
      <p:regular r:id="rId18"/>
    </p:embeddedFont>
    <p:embeddedFont>
      <p:font typeface="Canva Sans" panose="020B0604020202020204" charset="0"/>
      <p:regular r:id="rId19"/>
    </p:embeddedFont>
    <p:embeddedFont>
      <p:font typeface="Garet" panose="020B0604020202020204" charset="0"/>
      <p:regular r:id="rId20"/>
    </p:embeddedFont>
    <p:embeddedFont>
      <p:font typeface="Garet Bold" panose="020B0604020202020204" charset="0"/>
      <p:regular r:id="rId21"/>
    </p:embeddedFont>
    <p:embeddedFont>
      <p:font typeface="Magnolia Script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swald" panose="00000500000000000000" pitchFamily="2" charset="0"/>
      <p:regular r:id="rId24"/>
    </p:embeddedFont>
    <p:embeddedFont>
      <p:font typeface="Oswald Bold" panose="00000800000000000000" charset="0"/>
      <p:regular r:id="rId25"/>
    </p:embeddedFont>
    <p:embeddedFont>
      <p:font typeface="Vollkorn" panose="020B0604020202020204" charset="0"/>
      <p:regular r:id="rId26"/>
    </p:embeddedFont>
    <p:embeddedFont>
      <p:font typeface="Vollkorn Bold" panose="020B0604020202020204" charset="0"/>
      <p:regular r:id="rId27"/>
    </p:embeddedFont>
    <p:embeddedFont>
      <p:font typeface="Vollkorn Heavy" panose="020B0604020202020204" charset="0"/>
      <p:regular r:id="rId28"/>
    </p:embeddedFont>
    <p:embeddedFont>
      <p:font typeface="Vollkorn Semi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896" b="-86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092442"/>
            <a:ext cx="1190760" cy="1332659"/>
          </a:xfrm>
          <a:custGeom>
            <a:avLst/>
            <a:gdLst/>
            <a:ahLst/>
            <a:cxnLst/>
            <a:rect l="l" t="t" r="r" b="b"/>
            <a:pathLst>
              <a:path w="1190760" h="1332659">
                <a:moveTo>
                  <a:pt x="0" y="0"/>
                </a:moveTo>
                <a:lnTo>
                  <a:pt x="1190760" y="0"/>
                </a:lnTo>
                <a:lnTo>
                  <a:pt x="1190760" y="1332658"/>
                </a:lnTo>
                <a:lnTo>
                  <a:pt x="0" y="1332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94180" y="8357411"/>
            <a:ext cx="4219286" cy="4219286"/>
          </a:xfrm>
          <a:custGeom>
            <a:avLst/>
            <a:gdLst/>
            <a:ahLst/>
            <a:cxnLst/>
            <a:rect l="l" t="t" r="r" b="b"/>
            <a:pathLst>
              <a:path w="4219286" h="4219286">
                <a:moveTo>
                  <a:pt x="0" y="0"/>
                </a:moveTo>
                <a:lnTo>
                  <a:pt x="4219286" y="0"/>
                </a:lnTo>
                <a:lnTo>
                  <a:pt x="4219286" y="4219286"/>
                </a:lnTo>
                <a:lnTo>
                  <a:pt x="0" y="4219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529875"/>
            <a:ext cx="13001419" cy="260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3"/>
              </a:lnSpc>
            </a:pPr>
            <a:r>
              <a:rPr lang="en-US" sz="6696" b="1">
                <a:solidFill>
                  <a:srgbClr val="2A2019"/>
                </a:solidFill>
                <a:latin typeface="Vollkorn Heavy"/>
                <a:ea typeface="Vollkorn Heavy"/>
                <a:cs typeface="Vollkorn Heavy"/>
                <a:sym typeface="Vollkorn Heavy"/>
              </a:rPr>
              <a:t>OPTIMIZATION OF CONCRETE MIX DESIGN USING GENETIC ALGORITHMS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976171"/>
            <a:ext cx="10455125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spc="873">
                <a:solidFill>
                  <a:srgbClr val="2A2019"/>
                </a:solidFill>
                <a:latin typeface="Ample Display"/>
                <a:ea typeface="Ample Display"/>
                <a:cs typeface="Ample Display"/>
                <a:sym typeface="Ample Display"/>
              </a:rPr>
              <a:t>B-TECH PROJECT - 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2618" y="7503641"/>
            <a:ext cx="468719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A2019"/>
                </a:solidFill>
                <a:latin typeface="Garet Bold"/>
                <a:ea typeface="Garet Bold"/>
                <a:cs typeface="Garet Bold"/>
                <a:sym typeface="Garet Bold"/>
              </a:rPr>
              <a:t>Under the supervision of</a:t>
            </a:r>
            <a:r>
              <a:rPr lang="en-US" sz="2799">
                <a:solidFill>
                  <a:srgbClr val="2A2019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2019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Dr. Amit Shaw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29057" y="7286789"/>
            <a:ext cx="3488680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A2019"/>
                </a:solidFill>
                <a:latin typeface="Garet Bold"/>
                <a:ea typeface="Garet Bold"/>
                <a:cs typeface="Garet Bold"/>
                <a:sym typeface="Garet Bold"/>
              </a:rPr>
              <a:t>Submitted by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A2019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Islavath Mohan Naik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A2019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21CE31006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7620000" cy="6019799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396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Item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using GA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due manually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Cement (kg/m3)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315.4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350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Water (kg/m3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157.72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175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Fine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729.4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609.91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Coarse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1217.6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1188.95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Chemical admixture (kg)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3.78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4.1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Workability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Strength (MPa)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34.125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33.5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882501" y="2990089"/>
          <a:ext cx="7620000" cy="6019799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396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Item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using GA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due manually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Cement (kg/m3)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300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320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Water (kg/m3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157.72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176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Fine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753.72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559.83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Coarse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1206.1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1132.5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Chemical admixture (kg)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3.6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3.7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Workability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Strength (MPa)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30.75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28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108695" y="7140162"/>
            <a:ext cx="7460010" cy="66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Table 1 . Comparison of mix obtained in GA with </a:t>
            </a:r>
          </a:p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mix designed manually for M20 grade concrete with w/c ratio of 0.5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13346" y="1950425"/>
            <a:ext cx="6958310" cy="66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Table 2 . Comparison of mix obtained in GA with mix designed </a:t>
            </a:r>
          </a:p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manually for M20 grade concrete with w/c ratio of 0.55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7620000" cy="6019799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396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Item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using GA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due manually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Cement (kg/m3)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350.5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380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Water (kg/m3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157.72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171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Fine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676.8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646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Coarse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1215.5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1238.8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Chemical admixture (kg)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4.2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Workability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Strength (MPa)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38.25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33.4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639300" y="3238500"/>
          <a:ext cx="7620000" cy="6019799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396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Item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using GA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due manually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Cement (kg/m3)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328.6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360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Water (kg/m3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157.72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172.5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Fine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717.64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723.7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Coarse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1218.47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723.7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Chemical admixture (kg)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2.4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2.5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Workability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Strength (MPa)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35.57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34.62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75581" y="7232561"/>
            <a:ext cx="7526238" cy="66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Table 3 . Comparison of mix obtained in GA with </a:t>
            </a:r>
          </a:p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mix designed manually for M25 grade concrete with w/c ratio of 0.45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6266" y="2089023"/>
            <a:ext cx="7586067" cy="66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Table 4 . Comparison of mix obtained in GA with </a:t>
            </a:r>
          </a:p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mix designed manually for M25 grade concrete with w/c ratio of 0.48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028700"/>
          <a:ext cx="7620000" cy="6019799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396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Item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using GA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due manually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Cement (kg/m3)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384.7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420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Water (kg/m3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157.72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172.2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Fine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671.9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649.3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Coarse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1211.6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1238.4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Chemical admixture (kg)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4.6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Workability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Strength (MPa)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41.14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39.36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639300" y="3238500"/>
          <a:ext cx="7620000" cy="6019799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396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Item Details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using GA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Quantites obtained through Mix design due manually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Cement (kg/m3)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375.5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400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Water (kg/m3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157.72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168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Fine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678.55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644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Coarse aggregate (kg/m3)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1213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1232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Chemical admixture (kg)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4.5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4.8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Workability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Medium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7977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Strength (MPa)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40.3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40.2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314748" y="7355759"/>
            <a:ext cx="7047905" cy="67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 dirty="0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Table 5 . Comparison of mix obtained in GA with mix </a:t>
            </a:r>
          </a:p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 dirty="0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designed manually for M30 grade concrete with w/c ratio of 0.41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39300" y="2258421"/>
            <a:ext cx="7564636" cy="66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Table 6 . Comparison of mix obtained in GA with </a:t>
            </a:r>
          </a:p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mix designed manually for M30 grade concrete with w/c ratio of 0.42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4760" y="3731914"/>
            <a:ext cx="7689240" cy="2823171"/>
          </a:xfrm>
          <a:custGeom>
            <a:avLst/>
            <a:gdLst/>
            <a:ahLst/>
            <a:cxnLst/>
            <a:rect l="l" t="t" r="r" b="b"/>
            <a:pathLst>
              <a:path w="7689240" h="2823171">
                <a:moveTo>
                  <a:pt x="0" y="0"/>
                </a:moveTo>
                <a:lnTo>
                  <a:pt x="7689240" y="0"/>
                </a:lnTo>
                <a:lnTo>
                  <a:pt x="7689240" y="2823172"/>
                </a:lnTo>
                <a:lnTo>
                  <a:pt x="0" y="282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730555" y="2331509"/>
          <a:ext cx="7528745" cy="5857874"/>
        </p:xfrm>
        <a:graphic>
          <a:graphicData uri="http://schemas.openxmlformats.org/drawingml/2006/table">
            <a:tbl>
              <a:tblPr/>
              <a:tblGrid>
                <a:gridCol w="2380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7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5754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Grade of Concrete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W/C Ratio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Percentage reduction in cement quality using GA (%)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0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M20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0.5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9.9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0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0.55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6.3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0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M25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0.45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7.8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0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0.48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8.7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70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M30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0.41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8.4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7020"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0.42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Vollkorn"/>
                          <a:ea typeface="Vollkorn"/>
                          <a:cs typeface="Vollkorn"/>
                          <a:sym typeface="Vollkorn"/>
                        </a:rPr>
                        <a:t>6.1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2033097" y="6678168"/>
            <a:ext cx="6337102" cy="33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Figure 4. Quantity of Cement for various mix design cases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51777" y="8248949"/>
            <a:ext cx="5886301" cy="66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Table 7. Percentage reduction in cement quantities </a:t>
            </a:r>
          </a:p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000000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using GA technique in comparison to manual method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04604" y="981075"/>
            <a:ext cx="13678793" cy="105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7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Cement is the most expensive ingredient in concrete and its scarcity impacts mix design. </a:t>
            </a:r>
          </a:p>
          <a:p>
            <a:pPr algn="ctr">
              <a:lnSpc>
                <a:spcPts val="2807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Using Genetic Algorithms (MATLAB) for mix design significantly reduces cement quantities compared to manual methods, </a:t>
            </a:r>
          </a:p>
          <a:p>
            <a:pPr algn="ctr">
              <a:lnSpc>
                <a:spcPts val="2807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Vollkorn"/>
                <a:ea typeface="Vollkorn"/>
                <a:cs typeface="Vollkorn"/>
                <a:sym typeface="Vollkorn"/>
              </a:rPr>
              <a:t>as shown in Figure 4, optimizing cost and resource use.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855479" y="2723478"/>
            <a:ext cx="2577043" cy="2523565"/>
            <a:chOff x="-72390" y="7620"/>
            <a:chExt cx="6487160" cy="6352540"/>
          </a:xfrm>
        </p:grpSpPr>
        <p:sp>
          <p:nvSpPr>
            <p:cNvPr id="4" name="Freeform 4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5609979" y="2957162"/>
            <a:ext cx="1131074" cy="113107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46946" y="2957162"/>
            <a:ext cx="1131074" cy="11310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2265" y="5209004"/>
            <a:ext cx="1131074" cy="11310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78463" y="6163048"/>
            <a:ext cx="1131074" cy="11310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70721" y="5209004"/>
            <a:ext cx="1131074" cy="113107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734390" y="3609785"/>
            <a:ext cx="1160011" cy="180757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6928530" y="4655518"/>
            <a:ext cx="1209230" cy="80547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9144000" y="5247042"/>
            <a:ext cx="0" cy="916006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 flipV="1">
            <a:off x="10151127" y="4654599"/>
            <a:ext cx="1214078" cy="806879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10393788" y="3609785"/>
            <a:ext cx="1159822" cy="180728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5893231" y="3240414"/>
            <a:ext cx="564571" cy="564571"/>
          </a:xfrm>
          <a:custGeom>
            <a:avLst/>
            <a:gdLst/>
            <a:ahLst/>
            <a:cxnLst/>
            <a:rect l="l" t="t" r="r" b="b"/>
            <a:pathLst>
              <a:path w="564571" h="564571">
                <a:moveTo>
                  <a:pt x="0" y="0"/>
                </a:moveTo>
                <a:lnTo>
                  <a:pt x="564571" y="0"/>
                </a:lnTo>
                <a:lnTo>
                  <a:pt x="564571" y="564571"/>
                </a:lnTo>
                <a:lnTo>
                  <a:pt x="0" y="564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183626" y="5500365"/>
            <a:ext cx="548353" cy="548353"/>
          </a:xfrm>
          <a:custGeom>
            <a:avLst/>
            <a:gdLst/>
            <a:ahLst/>
            <a:cxnLst/>
            <a:rect l="l" t="t" r="r" b="b"/>
            <a:pathLst>
              <a:path w="548353" h="548353">
                <a:moveTo>
                  <a:pt x="0" y="0"/>
                </a:moveTo>
                <a:lnTo>
                  <a:pt x="548353" y="0"/>
                </a:lnTo>
                <a:lnTo>
                  <a:pt x="548353" y="548353"/>
                </a:lnTo>
                <a:lnTo>
                  <a:pt x="0" y="548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863109" y="6487721"/>
            <a:ext cx="561781" cy="481728"/>
          </a:xfrm>
          <a:custGeom>
            <a:avLst/>
            <a:gdLst/>
            <a:ahLst/>
            <a:cxnLst/>
            <a:rect l="l" t="t" r="r" b="b"/>
            <a:pathLst>
              <a:path w="561781" h="481728">
                <a:moveTo>
                  <a:pt x="0" y="0"/>
                </a:moveTo>
                <a:lnTo>
                  <a:pt x="561782" y="0"/>
                </a:lnTo>
                <a:lnTo>
                  <a:pt x="561782" y="481728"/>
                </a:lnTo>
                <a:lnTo>
                  <a:pt x="0" y="481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543726" y="5502852"/>
            <a:ext cx="585065" cy="543379"/>
          </a:xfrm>
          <a:custGeom>
            <a:avLst/>
            <a:gdLst/>
            <a:ahLst/>
            <a:cxnLst/>
            <a:rect l="l" t="t" r="r" b="b"/>
            <a:pathLst>
              <a:path w="585065" h="543379">
                <a:moveTo>
                  <a:pt x="0" y="0"/>
                </a:moveTo>
                <a:lnTo>
                  <a:pt x="585065" y="0"/>
                </a:lnTo>
                <a:lnTo>
                  <a:pt x="585065" y="543379"/>
                </a:lnTo>
                <a:lnTo>
                  <a:pt x="0" y="543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795040" y="3273109"/>
            <a:ext cx="634888" cy="499181"/>
          </a:xfrm>
          <a:custGeom>
            <a:avLst/>
            <a:gdLst/>
            <a:ahLst/>
            <a:cxnLst/>
            <a:rect l="l" t="t" r="r" b="b"/>
            <a:pathLst>
              <a:path w="634888" h="499181">
                <a:moveTo>
                  <a:pt x="0" y="0"/>
                </a:moveTo>
                <a:lnTo>
                  <a:pt x="634888" y="0"/>
                </a:lnTo>
                <a:lnTo>
                  <a:pt x="634888" y="499181"/>
                </a:lnTo>
                <a:lnTo>
                  <a:pt x="0" y="4991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028700" y="2919062"/>
            <a:ext cx="4241322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1.MATLAB implementation with Genetic Algorithm (GA) provides an efficient, fast, and optimized approach to concrete mix design, outperforming manual methods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78021" y="6301979"/>
            <a:ext cx="4241322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Genetic Algorithm (GA) optimization offers better results compared to manual design approaches.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56577" y="2965895"/>
            <a:ext cx="4241322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The methodology highlights a scalable and efficient design process for high-performance concrete mixes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23339" y="7597379"/>
            <a:ext cx="4241322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Future scope includes analyzing concrete properties like durability and workability for optimized mixes.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6117442"/>
            <a:ext cx="4241322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GA-optimized mix design offers significant cost savings and environmental benefits. Optimized mixes achievethe  desired strength with reduced cement content.</a:t>
            </a:r>
          </a:p>
        </p:txBody>
      </p:sp>
      <p:sp>
        <p:nvSpPr>
          <p:cNvPr id="35" name="Freeform 35"/>
          <p:cNvSpPr/>
          <p:nvPr/>
        </p:nvSpPr>
        <p:spPr>
          <a:xfrm>
            <a:off x="8746064" y="3424439"/>
            <a:ext cx="795871" cy="1172554"/>
          </a:xfrm>
          <a:custGeom>
            <a:avLst/>
            <a:gdLst/>
            <a:ahLst/>
            <a:cxnLst/>
            <a:rect l="l" t="t" r="r" b="b"/>
            <a:pathLst>
              <a:path w="795871" h="1172554">
                <a:moveTo>
                  <a:pt x="0" y="0"/>
                </a:moveTo>
                <a:lnTo>
                  <a:pt x="795872" y="0"/>
                </a:lnTo>
                <a:lnTo>
                  <a:pt x="795872" y="1172554"/>
                </a:lnTo>
                <a:lnTo>
                  <a:pt x="0" y="11725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4821423" y="739103"/>
            <a:ext cx="4814806" cy="879475"/>
            <a:chOff x="0" y="0"/>
            <a:chExt cx="1839247" cy="3359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39247" cy="335958"/>
            </a:xfrm>
            <a:custGeom>
              <a:avLst/>
              <a:gdLst/>
              <a:ahLst/>
              <a:cxnLst/>
              <a:rect l="l" t="t" r="r" b="b"/>
              <a:pathLst>
                <a:path w="1839247" h="335958">
                  <a:moveTo>
                    <a:pt x="0" y="0"/>
                  </a:moveTo>
                  <a:lnTo>
                    <a:pt x="1839247" y="0"/>
                  </a:lnTo>
                  <a:lnTo>
                    <a:pt x="1839247" y="335958"/>
                  </a:lnTo>
                  <a:lnTo>
                    <a:pt x="0" y="335958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839247" cy="383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67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070621" y="596228"/>
            <a:ext cx="6331175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CONCLUSIONS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6827301" y="8784438"/>
            <a:ext cx="863997" cy="681308"/>
            <a:chOff x="0" y="0"/>
            <a:chExt cx="330045" cy="26025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30045" cy="260259"/>
            </a:xfrm>
            <a:custGeom>
              <a:avLst/>
              <a:gdLst/>
              <a:ahLst/>
              <a:cxnLst/>
              <a:rect l="l" t="t" r="r" b="b"/>
              <a:pathLst>
                <a:path w="330045" h="260259">
                  <a:moveTo>
                    <a:pt x="0" y="0"/>
                  </a:moveTo>
                  <a:lnTo>
                    <a:pt x="330045" y="0"/>
                  </a:lnTo>
                  <a:lnTo>
                    <a:pt x="330045" y="260259"/>
                  </a:lnTo>
                  <a:lnTo>
                    <a:pt x="0" y="260259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330045" cy="30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6692366" y="8670138"/>
            <a:ext cx="11338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2A2019"/>
                </a:solidFill>
                <a:latin typeface="Vollkorn Heavy"/>
                <a:ea typeface="Vollkorn Heavy"/>
                <a:cs typeface="Vollkorn Heavy"/>
                <a:sym typeface="Vollkorn Heavy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27301" y="8784438"/>
            <a:ext cx="863997" cy="681308"/>
            <a:chOff x="0" y="0"/>
            <a:chExt cx="330045" cy="260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045" cy="260259"/>
            </a:xfrm>
            <a:custGeom>
              <a:avLst/>
              <a:gdLst/>
              <a:ahLst/>
              <a:cxnLst/>
              <a:rect l="l" t="t" r="r" b="b"/>
              <a:pathLst>
                <a:path w="330045" h="260259">
                  <a:moveTo>
                    <a:pt x="0" y="0"/>
                  </a:moveTo>
                  <a:lnTo>
                    <a:pt x="330045" y="0"/>
                  </a:lnTo>
                  <a:lnTo>
                    <a:pt x="330045" y="260259"/>
                  </a:lnTo>
                  <a:lnTo>
                    <a:pt x="0" y="260259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0045" cy="30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692366" y="8670138"/>
            <a:ext cx="11338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2A2019"/>
                </a:solidFill>
                <a:latin typeface="Vollkorn Heavy"/>
                <a:ea typeface="Vollkorn Heavy"/>
                <a:cs typeface="Vollkorn Heavy"/>
                <a:sym typeface="Vollkorn Heavy"/>
              </a:rPr>
              <a:t>06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821776" y="1028700"/>
            <a:ext cx="2486390" cy="1304192"/>
            <a:chOff x="0" y="0"/>
            <a:chExt cx="949797" cy="4981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9797" cy="498199"/>
            </a:xfrm>
            <a:custGeom>
              <a:avLst/>
              <a:gdLst/>
              <a:ahLst/>
              <a:cxnLst/>
              <a:rect l="l" t="t" r="r" b="b"/>
              <a:pathLst>
                <a:path w="949797" h="498199">
                  <a:moveTo>
                    <a:pt x="0" y="0"/>
                  </a:moveTo>
                  <a:lnTo>
                    <a:pt x="949797" y="0"/>
                  </a:lnTo>
                  <a:lnTo>
                    <a:pt x="949797" y="498199"/>
                  </a:lnTo>
                  <a:lnTo>
                    <a:pt x="0" y="498199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949797" cy="545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57021" y="1007696"/>
            <a:ext cx="7753116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REFERENCES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53602" y="2692049"/>
            <a:ext cx="12513070" cy="643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7"/>
              </a:lnSpc>
              <a:spcBef>
                <a:spcPct val="0"/>
              </a:spcBef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[1] Murthy, D.Zealakshmi &amp; Ravichandran, A. &amp; Kothandaraman, S.. (2013). Computer Aided High Strength Concrete Mixture Proportion using Mat Lab. International Journal of Computer Applications. 70. 18-25. 10.5120/11982-7857. </a:t>
            </a:r>
          </a:p>
          <a:p>
            <a:pPr algn="ctr">
              <a:lnSpc>
                <a:spcPts val="2947"/>
              </a:lnSpc>
              <a:spcBef>
                <a:spcPct val="0"/>
              </a:spcBef>
            </a:pPr>
            <a:endParaRPr lang="en-US" sz="2105" b="1">
              <a:solidFill>
                <a:srgbClr val="2A2019"/>
              </a:solidFill>
              <a:latin typeface="Vollkorn Semi-Bold"/>
              <a:ea typeface="Vollkorn Semi-Bold"/>
              <a:cs typeface="Vollkorn Semi-Bold"/>
              <a:sym typeface="Vollkorn Semi-Bold"/>
            </a:endParaRPr>
          </a:p>
          <a:p>
            <a:pPr algn="ctr">
              <a:lnSpc>
                <a:spcPts val="2947"/>
              </a:lnSpc>
              <a:spcBef>
                <a:spcPct val="0"/>
              </a:spcBef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[2] W.Park. Genetic Algorithm based mix proportion design method for Recycled Aggregate Concrete,Trans. Can. Soc. Mech,Eng., vol 37, no. 3, pp.345-354,2013. </a:t>
            </a:r>
          </a:p>
          <a:p>
            <a:pPr algn="ctr">
              <a:lnSpc>
                <a:spcPts val="2947"/>
              </a:lnSpc>
              <a:spcBef>
                <a:spcPct val="0"/>
              </a:spcBef>
            </a:pPr>
            <a:endParaRPr lang="en-US" sz="2105" b="1">
              <a:solidFill>
                <a:srgbClr val="2A2019"/>
              </a:solidFill>
              <a:latin typeface="Vollkorn Semi-Bold"/>
              <a:ea typeface="Vollkorn Semi-Bold"/>
              <a:cs typeface="Vollkorn Semi-Bold"/>
              <a:sym typeface="Vollkorn Semi-Bold"/>
            </a:endParaRPr>
          </a:p>
          <a:p>
            <a:pPr algn="ctr">
              <a:lnSpc>
                <a:spcPts val="2947"/>
              </a:lnSpc>
              <a:spcBef>
                <a:spcPct val="0"/>
              </a:spcBef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[3] M, Thejas &amp; J, Manjunath &amp; L, Shruthi. (2017). Optimization of mix design of self-compacting concrete using matlab. International Journal of Research in Engineering and Technology. 06. 20-26. 10.15623/ijret.2017.0617004. </a:t>
            </a:r>
          </a:p>
          <a:p>
            <a:pPr algn="ctr">
              <a:lnSpc>
                <a:spcPts val="2947"/>
              </a:lnSpc>
              <a:spcBef>
                <a:spcPct val="0"/>
              </a:spcBef>
            </a:pPr>
            <a:endParaRPr lang="en-US" sz="2105" b="1">
              <a:solidFill>
                <a:srgbClr val="2A2019"/>
              </a:solidFill>
              <a:latin typeface="Vollkorn Semi-Bold"/>
              <a:ea typeface="Vollkorn Semi-Bold"/>
              <a:cs typeface="Vollkorn Semi-Bold"/>
              <a:sym typeface="Vollkorn Semi-Bold"/>
            </a:endParaRPr>
          </a:p>
          <a:p>
            <a:pPr algn="ctr">
              <a:lnSpc>
                <a:spcPts val="2947"/>
              </a:lnSpc>
              <a:spcBef>
                <a:spcPct val="0"/>
              </a:spcBef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[4] Makenya A. R., John Paul M., Potentiality of Using a Developed MatLab Program for the Design of High Strength Concrete Mixes, Journal of Civil Engineering Research, Vol. 7 No. 3, 2017, pp. 81-98. doi: 10.5923/j.jce.20170703.01. </a:t>
            </a:r>
          </a:p>
          <a:p>
            <a:pPr algn="ctr">
              <a:lnSpc>
                <a:spcPts val="2947"/>
              </a:lnSpc>
              <a:spcBef>
                <a:spcPct val="0"/>
              </a:spcBef>
            </a:pPr>
            <a:endParaRPr lang="en-US" sz="2105" b="1">
              <a:solidFill>
                <a:srgbClr val="2A2019"/>
              </a:solidFill>
              <a:latin typeface="Vollkorn Semi-Bold"/>
              <a:ea typeface="Vollkorn Semi-Bold"/>
              <a:cs typeface="Vollkorn Semi-Bold"/>
              <a:sym typeface="Vollkorn Semi-Bold"/>
            </a:endParaRPr>
          </a:p>
          <a:p>
            <a:pPr algn="ctr">
              <a:lnSpc>
                <a:spcPts val="2947"/>
              </a:lnSpc>
              <a:spcBef>
                <a:spcPct val="0"/>
              </a:spcBef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[5] Erntroy, H. C. and Shacklock, B. W., 1954. Design of High-strength Concrete Mixes. s.l.:Cement and Concrete Association.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68942" y="3290579"/>
            <a:ext cx="13950117" cy="290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3"/>
              </a:lnSpc>
              <a:spcBef>
                <a:spcPct val="0"/>
              </a:spcBef>
            </a:pPr>
            <a:r>
              <a:rPr lang="en-US" sz="16859" b="1">
                <a:solidFill>
                  <a:srgbClr val="2A2019"/>
                </a:solidFill>
                <a:latin typeface="Vollkorn Heavy"/>
                <a:ea typeface="Vollkorn Heavy"/>
                <a:cs typeface="Vollkorn Heavy"/>
                <a:sym typeface="Vollkorn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489397"/>
            <a:ext cx="5168607" cy="1833991"/>
            <a:chOff x="0" y="0"/>
            <a:chExt cx="7125035" cy="25281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5035" cy="2528196"/>
            </a:xfrm>
            <a:custGeom>
              <a:avLst/>
              <a:gdLst/>
              <a:ahLst/>
              <a:cxnLst/>
              <a:rect l="l" t="t" r="r" b="b"/>
              <a:pathLst>
                <a:path w="7125035" h="2528196">
                  <a:moveTo>
                    <a:pt x="0" y="0"/>
                  </a:moveTo>
                  <a:lnTo>
                    <a:pt x="0" y="2528196"/>
                  </a:lnTo>
                  <a:lnTo>
                    <a:pt x="7125035" y="2528196"/>
                  </a:lnTo>
                  <a:lnTo>
                    <a:pt x="7125035" y="0"/>
                  </a:lnTo>
                  <a:lnTo>
                    <a:pt x="0" y="0"/>
                  </a:lnTo>
                  <a:close/>
                  <a:moveTo>
                    <a:pt x="7064075" y="2467236"/>
                  </a:moveTo>
                  <a:lnTo>
                    <a:pt x="59690" y="2467236"/>
                  </a:lnTo>
                  <a:lnTo>
                    <a:pt x="59690" y="59690"/>
                  </a:lnTo>
                  <a:lnTo>
                    <a:pt x="7064075" y="59690"/>
                  </a:lnTo>
                  <a:lnTo>
                    <a:pt x="7064075" y="2467236"/>
                  </a:lnTo>
                  <a:close/>
                </a:path>
              </a:pathLst>
            </a:custGeom>
            <a:solidFill>
              <a:srgbClr val="2A201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28660" y="2292376"/>
            <a:ext cx="924711" cy="362096"/>
            <a:chOff x="0" y="0"/>
            <a:chExt cx="353238" cy="138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238" cy="138320"/>
            </a:xfrm>
            <a:custGeom>
              <a:avLst/>
              <a:gdLst/>
              <a:ahLst/>
              <a:cxnLst/>
              <a:rect l="l" t="t" r="r" b="b"/>
              <a:pathLst>
                <a:path w="353238" h="138320">
                  <a:moveTo>
                    <a:pt x="0" y="0"/>
                  </a:moveTo>
                  <a:lnTo>
                    <a:pt x="353238" y="0"/>
                  </a:lnTo>
                  <a:lnTo>
                    <a:pt x="353238" y="138320"/>
                  </a:lnTo>
                  <a:lnTo>
                    <a:pt x="0" y="13832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53238" cy="18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8660" y="3392984"/>
            <a:ext cx="924711" cy="1088679"/>
            <a:chOff x="0" y="0"/>
            <a:chExt cx="353238" cy="4158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3238" cy="415874"/>
            </a:xfrm>
            <a:custGeom>
              <a:avLst/>
              <a:gdLst/>
              <a:ahLst/>
              <a:cxnLst/>
              <a:rect l="l" t="t" r="r" b="b"/>
              <a:pathLst>
                <a:path w="353238" h="415874">
                  <a:moveTo>
                    <a:pt x="0" y="0"/>
                  </a:moveTo>
                  <a:lnTo>
                    <a:pt x="353238" y="0"/>
                  </a:lnTo>
                  <a:lnTo>
                    <a:pt x="353238" y="415874"/>
                  </a:lnTo>
                  <a:lnTo>
                    <a:pt x="0" y="41587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53238" cy="463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036899" y="2297636"/>
            <a:ext cx="197021" cy="186502"/>
            <a:chOff x="0" y="0"/>
            <a:chExt cx="7663744" cy="72545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042158" y="4305064"/>
            <a:ext cx="197021" cy="186502"/>
            <a:chOff x="0" y="0"/>
            <a:chExt cx="7663744" cy="72545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804020" y="2503819"/>
            <a:ext cx="5168607" cy="1833991"/>
            <a:chOff x="0" y="0"/>
            <a:chExt cx="7125035" cy="25281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25035" cy="2528196"/>
            </a:xfrm>
            <a:custGeom>
              <a:avLst/>
              <a:gdLst/>
              <a:ahLst/>
              <a:cxnLst/>
              <a:rect l="l" t="t" r="r" b="b"/>
              <a:pathLst>
                <a:path w="7125035" h="2528196">
                  <a:moveTo>
                    <a:pt x="0" y="0"/>
                  </a:moveTo>
                  <a:lnTo>
                    <a:pt x="0" y="2528196"/>
                  </a:lnTo>
                  <a:lnTo>
                    <a:pt x="7125035" y="2528196"/>
                  </a:lnTo>
                  <a:lnTo>
                    <a:pt x="7125035" y="0"/>
                  </a:lnTo>
                  <a:lnTo>
                    <a:pt x="0" y="0"/>
                  </a:lnTo>
                  <a:close/>
                  <a:moveTo>
                    <a:pt x="7064075" y="2467236"/>
                  </a:moveTo>
                  <a:lnTo>
                    <a:pt x="59690" y="2467236"/>
                  </a:lnTo>
                  <a:lnTo>
                    <a:pt x="59690" y="59690"/>
                  </a:lnTo>
                  <a:lnTo>
                    <a:pt x="7064075" y="59690"/>
                  </a:lnTo>
                  <a:lnTo>
                    <a:pt x="7064075" y="2467236"/>
                  </a:lnTo>
                  <a:close/>
                </a:path>
              </a:pathLst>
            </a:custGeom>
            <a:solidFill>
              <a:srgbClr val="2A201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003980" y="2306798"/>
            <a:ext cx="924711" cy="362096"/>
            <a:chOff x="0" y="0"/>
            <a:chExt cx="353238" cy="13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3238" cy="138320"/>
            </a:xfrm>
            <a:custGeom>
              <a:avLst/>
              <a:gdLst/>
              <a:ahLst/>
              <a:cxnLst/>
              <a:rect l="l" t="t" r="r" b="b"/>
              <a:pathLst>
                <a:path w="353238" h="138320">
                  <a:moveTo>
                    <a:pt x="0" y="0"/>
                  </a:moveTo>
                  <a:lnTo>
                    <a:pt x="353238" y="0"/>
                  </a:lnTo>
                  <a:lnTo>
                    <a:pt x="353238" y="138320"/>
                  </a:lnTo>
                  <a:lnTo>
                    <a:pt x="0" y="13832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53238" cy="18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003980" y="3407406"/>
            <a:ext cx="924711" cy="1088679"/>
            <a:chOff x="0" y="0"/>
            <a:chExt cx="353238" cy="4158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3238" cy="415874"/>
            </a:xfrm>
            <a:custGeom>
              <a:avLst/>
              <a:gdLst/>
              <a:ahLst/>
              <a:cxnLst/>
              <a:rect l="l" t="t" r="r" b="b"/>
              <a:pathLst>
                <a:path w="353238" h="415874">
                  <a:moveTo>
                    <a:pt x="0" y="0"/>
                  </a:moveTo>
                  <a:lnTo>
                    <a:pt x="353238" y="0"/>
                  </a:lnTo>
                  <a:lnTo>
                    <a:pt x="353238" y="415874"/>
                  </a:lnTo>
                  <a:lnTo>
                    <a:pt x="0" y="41587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53238" cy="463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6812219" y="2312058"/>
            <a:ext cx="197021" cy="186502"/>
            <a:chOff x="0" y="0"/>
            <a:chExt cx="7663744" cy="72545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10800000">
            <a:off x="6817478" y="4319486"/>
            <a:ext cx="197021" cy="186502"/>
            <a:chOff x="0" y="0"/>
            <a:chExt cx="7663744" cy="725456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6804020" y="4941133"/>
            <a:ext cx="5168607" cy="1833991"/>
            <a:chOff x="0" y="0"/>
            <a:chExt cx="7125035" cy="252819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125035" cy="2528196"/>
            </a:xfrm>
            <a:custGeom>
              <a:avLst/>
              <a:gdLst/>
              <a:ahLst/>
              <a:cxnLst/>
              <a:rect l="l" t="t" r="r" b="b"/>
              <a:pathLst>
                <a:path w="7125035" h="2528196">
                  <a:moveTo>
                    <a:pt x="0" y="0"/>
                  </a:moveTo>
                  <a:lnTo>
                    <a:pt x="0" y="2528196"/>
                  </a:lnTo>
                  <a:lnTo>
                    <a:pt x="7125035" y="2528196"/>
                  </a:lnTo>
                  <a:lnTo>
                    <a:pt x="7125035" y="0"/>
                  </a:lnTo>
                  <a:lnTo>
                    <a:pt x="0" y="0"/>
                  </a:lnTo>
                  <a:close/>
                  <a:moveTo>
                    <a:pt x="7064075" y="2467236"/>
                  </a:moveTo>
                  <a:lnTo>
                    <a:pt x="59690" y="2467236"/>
                  </a:lnTo>
                  <a:lnTo>
                    <a:pt x="59690" y="59690"/>
                  </a:lnTo>
                  <a:lnTo>
                    <a:pt x="7064075" y="59690"/>
                  </a:lnTo>
                  <a:lnTo>
                    <a:pt x="7064075" y="2467236"/>
                  </a:lnTo>
                  <a:close/>
                </a:path>
              </a:pathLst>
            </a:custGeom>
            <a:solidFill>
              <a:srgbClr val="2A2019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003980" y="4744112"/>
            <a:ext cx="924711" cy="362096"/>
            <a:chOff x="0" y="0"/>
            <a:chExt cx="353238" cy="1383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3238" cy="138320"/>
            </a:xfrm>
            <a:custGeom>
              <a:avLst/>
              <a:gdLst/>
              <a:ahLst/>
              <a:cxnLst/>
              <a:rect l="l" t="t" r="r" b="b"/>
              <a:pathLst>
                <a:path w="353238" h="138320">
                  <a:moveTo>
                    <a:pt x="0" y="0"/>
                  </a:moveTo>
                  <a:lnTo>
                    <a:pt x="353238" y="0"/>
                  </a:lnTo>
                  <a:lnTo>
                    <a:pt x="353238" y="138320"/>
                  </a:lnTo>
                  <a:lnTo>
                    <a:pt x="0" y="13832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353238" cy="18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003980" y="5844720"/>
            <a:ext cx="924711" cy="1088679"/>
            <a:chOff x="0" y="0"/>
            <a:chExt cx="353238" cy="4158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53238" cy="415874"/>
            </a:xfrm>
            <a:custGeom>
              <a:avLst/>
              <a:gdLst/>
              <a:ahLst/>
              <a:cxnLst/>
              <a:rect l="l" t="t" r="r" b="b"/>
              <a:pathLst>
                <a:path w="353238" h="415874">
                  <a:moveTo>
                    <a:pt x="0" y="0"/>
                  </a:moveTo>
                  <a:lnTo>
                    <a:pt x="353238" y="0"/>
                  </a:lnTo>
                  <a:lnTo>
                    <a:pt x="353238" y="415874"/>
                  </a:lnTo>
                  <a:lnTo>
                    <a:pt x="0" y="41587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353238" cy="463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5400000">
            <a:off x="6812219" y="4749372"/>
            <a:ext cx="197021" cy="186502"/>
            <a:chOff x="0" y="0"/>
            <a:chExt cx="7663744" cy="725456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37" name="Group 37"/>
          <p:cNvGrpSpPr/>
          <p:nvPr/>
        </p:nvGrpSpPr>
        <p:grpSpPr>
          <a:xfrm rot="-10800000">
            <a:off x="6817478" y="6756799"/>
            <a:ext cx="197021" cy="186502"/>
            <a:chOff x="0" y="0"/>
            <a:chExt cx="7663744" cy="725456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058188" y="7391429"/>
            <a:ext cx="5168607" cy="1833991"/>
            <a:chOff x="0" y="0"/>
            <a:chExt cx="7125035" cy="252819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125035" cy="2528196"/>
            </a:xfrm>
            <a:custGeom>
              <a:avLst/>
              <a:gdLst/>
              <a:ahLst/>
              <a:cxnLst/>
              <a:rect l="l" t="t" r="r" b="b"/>
              <a:pathLst>
                <a:path w="7125035" h="2528196">
                  <a:moveTo>
                    <a:pt x="0" y="0"/>
                  </a:moveTo>
                  <a:lnTo>
                    <a:pt x="0" y="2528196"/>
                  </a:lnTo>
                  <a:lnTo>
                    <a:pt x="7125035" y="2528196"/>
                  </a:lnTo>
                  <a:lnTo>
                    <a:pt x="7125035" y="0"/>
                  </a:lnTo>
                  <a:lnTo>
                    <a:pt x="0" y="0"/>
                  </a:lnTo>
                  <a:close/>
                  <a:moveTo>
                    <a:pt x="7064075" y="2467236"/>
                  </a:moveTo>
                  <a:lnTo>
                    <a:pt x="59690" y="2467236"/>
                  </a:lnTo>
                  <a:lnTo>
                    <a:pt x="59690" y="59690"/>
                  </a:lnTo>
                  <a:lnTo>
                    <a:pt x="7064075" y="59690"/>
                  </a:lnTo>
                  <a:lnTo>
                    <a:pt x="7064075" y="2467236"/>
                  </a:lnTo>
                  <a:close/>
                </a:path>
              </a:pathLst>
            </a:custGeom>
            <a:solidFill>
              <a:srgbClr val="2A2019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258147" y="7194408"/>
            <a:ext cx="924711" cy="362096"/>
            <a:chOff x="0" y="0"/>
            <a:chExt cx="353238" cy="13832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53238" cy="138320"/>
            </a:xfrm>
            <a:custGeom>
              <a:avLst/>
              <a:gdLst/>
              <a:ahLst/>
              <a:cxnLst/>
              <a:rect l="l" t="t" r="r" b="b"/>
              <a:pathLst>
                <a:path w="353238" h="138320">
                  <a:moveTo>
                    <a:pt x="0" y="0"/>
                  </a:moveTo>
                  <a:lnTo>
                    <a:pt x="353238" y="0"/>
                  </a:lnTo>
                  <a:lnTo>
                    <a:pt x="353238" y="138320"/>
                  </a:lnTo>
                  <a:lnTo>
                    <a:pt x="0" y="13832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353238" cy="17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58147" y="8295016"/>
            <a:ext cx="924711" cy="1088679"/>
            <a:chOff x="0" y="0"/>
            <a:chExt cx="353238" cy="41587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53238" cy="415874"/>
            </a:xfrm>
            <a:custGeom>
              <a:avLst/>
              <a:gdLst/>
              <a:ahLst/>
              <a:cxnLst/>
              <a:rect l="l" t="t" r="r" b="b"/>
              <a:pathLst>
                <a:path w="353238" h="415874">
                  <a:moveTo>
                    <a:pt x="0" y="0"/>
                  </a:moveTo>
                  <a:lnTo>
                    <a:pt x="353238" y="0"/>
                  </a:lnTo>
                  <a:lnTo>
                    <a:pt x="353238" y="415874"/>
                  </a:lnTo>
                  <a:lnTo>
                    <a:pt x="0" y="41587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353238" cy="463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5400000">
            <a:off x="1066386" y="7199668"/>
            <a:ext cx="197021" cy="186502"/>
            <a:chOff x="0" y="0"/>
            <a:chExt cx="7663744" cy="725456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49" name="Group 49"/>
          <p:cNvGrpSpPr/>
          <p:nvPr/>
        </p:nvGrpSpPr>
        <p:grpSpPr>
          <a:xfrm rot="-10800000">
            <a:off x="1071646" y="9207096"/>
            <a:ext cx="197021" cy="186502"/>
            <a:chOff x="0" y="0"/>
            <a:chExt cx="7663744" cy="725456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1058188" y="4954115"/>
            <a:ext cx="5168607" cy="1833991"/>
            <a:chOff x="0" y="0"/>
            <a:chExt cx="7125035" cy="252819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125035" cy="2528196"/>
            </a:xfrm>
            <a:custGeom>
              <a:avLst/>
              <a:gdLst/>
              <a:ahLst/>
              <a:cxnLst/>
              <a:rect l="l" t="t" r="r" b="b"/>
              <a:pathLst>
                <a:path w="7125035" h="2528196">
                  <a:moveTo>
                    <a:pt x="0" y="0"/>
                  </a:moveTo>
                  <a:lnTo>
                    <a:pt x="0" y="2528196"/>
                  </a:lnTo>
                  <a:lnTo>
                    <a:pt x="7125035" y="2528196"/>
                  </a:lnTo>
                  <a:lnTo>
                    <a:pt x="7125035" y="0"/>
                  </a:lnTo>
                  <a:lnTo>
                    <a:pt x="0" y="0"/>
                  </a:lnTo>
                  <a:close/>
                  <a:moveTo>
                    <a:pt x="7064075" y="2467236"/>
                  </a:moveTo>
                  <a:lnTo>
                    <a:pt x="59690" y="2467236"/>
                  </a:lnTo>
                  <a:lnTo>
                    <a:pt x="59690" y="59690"/>
                  </a:lnTo>
                  <a:lnTo>
                    <a:pt x="7064075" y="59690"/>
                  </a:lnTo>
                  <a:lnTo>
                    <a:pt x="7064075" y="2467236"/>
                  </a:lnTo>
                  <a:close/>
                </a:path>
              </a:pathLst>
            </a:custGeom>
            <a:solidFill>
              <a:srgbClr val="2A2019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258147" y="4757094"/>
            <a:ext cx="924711" cy="362096"/>
            <a:chOff x="0" y="0"/>
            <a:chExt cx="353238" cy="13832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53238" cy="138320"/>
            </a:xfrm>
            <a:custGeom>
              <a:avLst/>
              <a:gdLst/>
              <a:ahLst/>
              <a:cxnLst/>
              <a:rect l="l" t="t" r="r" b="b"/>
              <a:pathLst>
                <a:path w="353238" h="138320">
                  <a:moveTo>
                    <a:pt x="0" y="0"/>
                  </a:moveTo>
                  <a:lnTo>
                    <a:pt x="353238" y="0"/>
                  </a:lnTo>
                  <a:lnTo>
                    <a:pt x="353238" y="138320"/>
                  </a:lnTo>
                  <a:lnTo>
                    <a:pt x="0" y="13832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353238" cy="176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58147" y="5857702"/>
            <a:ext cx="924711" cy="1088679"/>
            <a:chOff x="0" y="0"/>
            <a:chExt cx="353238" cy="41587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53238" cy="415874"/>
            </a:xfrm>
            <a:custGeom>
              <a:avLst/>
              <a:gdLst/>
              <a:ahLst/>
              <a:cxnLst/>
              <a:rect l="l" t="t" r="r" b="b"/>
              <a:pathLst>
                <a:path w="353238" h="415874">
                  <a:moveTo>
                    <a:pt x="0" y="0"/>
                  </a:moveTo>
                  <a:lnTo>
                    <a:pt x="353238" y="0"/>
                  </a:lnTo>
                  <a:lnTo>
                    <a:pt x="353238" y="415874"/>
                  </a:lnTo>
                  <a:lnTo>
                    <a:pt x="0" y="41587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353238" cy="463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-5400000">
            <a:off x="1066386" y="4762354"/>
            <a:ext cx="197021" cy="186502"/>
            <a:chOff x="0" y="0"/>
            <a:chExt cx="7663744" cy="725456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61" name="Group 61"/>
          <p:cNvGrpSpPr/>
          <p:nvPr/>
        </p:nvGrpSpPr>
        <p:grpSpPr>
          <a:xfrm rot="-10800000">
            <a:off x="1071646" y="6769782"/>
            <a:ext cx="197021" cy="186502"/>
            <a:chOff x="0" y="0"/>
            <a:chExt cx="7663744" cy="725456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6817344" y="7404411"/>
            <a:ext cx="5168607" cy="1833991"/>
            <a:chOff x="0" y="0"/>
            <a:chExt cx="7125035" cy="2528196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7125035" cy="2528196"/>
            </a:xfrm>
            <a:custGeom>
              <a:avLst/>
              <a:gdLst/>
              <a:ahLst/>
              <a:cxnLst/>
              <a:rect l="l" t="t" r="r" b="b"/>
              <a:pathLst>
                <a:path w="7125035" h="2528196">
                  <a:moveTo>
                    <a:pt x="0" y="0"/>
                  </a:moveTo>
                  <a:lnTo>
                    <a:pt x="0" y="2528196"/>
                  </a:lnTo>
                  <a:lnTo>
                    <a:pt x="7125035" y="2528196"/>
                  </a:lnTo>
                  <a:lnTo>
                    <a:pt x="7125035" y="0"/>
                  </a:lnTo>
                  <a:lnTo>
                    <a:pt x="0" y="0"/>
                  </a:lnTo>
                  <a:close/>
                  <a:moveTo>
                    <a:pt x="7064075" y="2467236"/>
                  </a:moveTo>
                  <a:lnTo>
                    <a:pt x="59690" y="2467236"/>
                  </a:lnTo>
                  <a:lnTo>
                    <a:pt x="59690" y="59690"/>
                  </a:lnTo>
                  <a:lnTo>
                    <a:pt x="7064075" y="59690"/>
                  </a:lnTo>
                  <a:lnTo>
                    <a:pt x="7064075" y="2467236"/>
                  </a:lnTo>
                  <a:close/>
                </a:path>
              </a:pathLst>
            </a:custGeom>
            <a:solidFill>
              <a:srgbClr val="2A2019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7017304" y="7207390"/>
            <a:ext cx="924711" cy="362096"/>
            <a:chOff x="0" y="0"/>
            <a:chExt cx="353238" cy="13832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353238" cy="138320"/>
            </a:xfrm>
            <a:custGeom>
              <a:avLst/>
              <a:gdLst/>
              <a:ahLst/>
              <a:cxnLst/>
              <a:rect l="l" t="t" r="r" b="b"/>
              <a:pathLst>
                <a:path w="353238" h="138320">
                  <a:moveTo>
                    <a:pt x="0" y="0"/>
                  </a:moveTo>
                  <a:lnTo>
                    <a:pt x="353238" y="0"/>
                  </a:lnTo>
                  <a:lnTo>
                    <a:pt x="353238" y="138320"/>
                  </a:lnTo>
                  <a:lnTo>
                    <a:pt x="0" y="13832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353238" cy="185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7017304" y="8307998"/>
            <a:ext cx="924711" cy="1088679"/>
            <a:chOff x="0" y="0"/>
            <a:chExt cx="353238" cy="415874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353238" cy="415874"/>
            </a:xfrm>
            <a:custGeom>
              <a:avLst/>
              <a:gdLst/>
              <a:ahLst/>
              <a:cxnLst/>
              <a:rect l="l" t="t" r="r" b="b"/>
              <a:pathLst>
                <a:path w="353238" h="415874">
                  <a:moveTo>
                    <a:pt x="0" y="0"/>
                  </a:moveTo>
                  <a:lnTo>
                    <a:pt x="353238" y="0"/>
                  </a:lnTo>
                  <a:lnTo>
                    <a:pt x="353238" y="415874"/>
                  </a:lnTo>
                  <a:lnTo>
                    <a:pt x="0" y="41587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47625"/>
              <a:ext cx="353238" cy="463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 rot="-5400000">
            <a:off x="6825543" y="7212650"/>
            <a:ext cx="197021" cy="186502"/>
            <a:chOff x="0" y="0"/>
            <a:chExt cx="7663744" cy="725456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grpSp>
        <p:nvGrpSpPr>
          <p:cNvPr id="73" name="Group 73"/>
          <p:cNvGrpSpPr/>
          <p:nvPr/>
        </p:nvGrpSpPr>
        <p:grpSpPr>
          <a:xfrm rot="-10800000">
            <a:off x="6830802" y="9220078"/>
            <a:ext cx="197021" cy="186502"/>
            <a:chOff x="0" y="0"/>
            <a:chExt cx="7663744" cy="7254565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7663744" cy="7254566"/>
            </a:xfrm>
            <a:custGeom>
              <a:avLst/>
              <a:gdLst/>
              <a:ahLst/>
              <a:cxnLst/>
              <a:rect l="l" t="t" r="r" b="b"/>
              <a:pathLst>
                <a:path w="7663744" h="7254566">
                  <a:moveTo>
                    <a:pt x="7663744" y="7254566"/>
                  </a:moveTo>
                  <a:lnTo>
                    <a:pt x="0" y="7254566"/>
                  </a:lnTo>
                  <a:lnTo>
                    <a:pt x="0" y="0"/>
                  </a:lnTo>
                  <a:lnTo>
                    <a:pt x="7663744" y="7254566"/>
                  </a:lnTo>
                  <a:close/>
                </a:path>
              </a:pathLst>
            </a:custGeom>
            <a:solidFill>
              <a:srgbClr val="F4C50B"/>
            </a:solidFill>
          </p:spPr>
        </p:sp>
      </p:grpSp>
      <p:sp>
        <p:nvSpPr>
          <p:cNvPr id="75" name="Freeform 75"/>
          <p:cNvSpPr/>
          <p:nvPr/>
        </p:nvSpPr>
        <p:spPr>
          <a:xfrm>
            <a:off x="13448840" y="0"/>
            <a:ext cx="5385677" cy="10287000"/>
          </a:xfrm>
          <a:custGeom>
            <a:avLst/>
            <a:gdLst/>
            <a:ahLst/>
            <a:cxnLst/>
            <a:rect l="l" t="t" r="r" b="b"/>
            <a:pathLst>
              <a:path w="5385677" h="10287000">
                <a:moveTo>
                  <a:pt x="0" y="0"/>
                </a:moveTo>
                <a:lnTo>
                  <a:pt x="5385677" y="0"/>
                </a:lnTo>
                <a:lnTo>
                  <a:pt x="53856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9876" r="-26633"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309965" y="3483988"/>
            <a:ext cx="821075" cy="821075"/>
          </a:xfrm>
          <a:custGeom>
            <a:avLst/>
            <a:gdLst/>
            <a:ahLst/>
            <a:cxnLst/>
            <a:rect l="l" t="t" r="r" b="b"/>
            <a:pathLst>
              <a:path w="821075" h="821075">
                <a:moveTo>
                  <a:pt x="0" y="0"/>
                </a:moveTo>
                <a:lnTo>
                  <a:pt x="821076" y="0"/>
                </a:lnTo>
                <a:lnTo>
                  <a:pt x="821076" y="821076"/>
                </a:lnTo>
                <a:lnTo>
                  <a:pt x="0" y="821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7076948" y="3495974"/>
            <a:ext cx="778775" cy="794668"/>
          </a:xfrm>
          <a:custGeom>
            <a:avLst/>
            <a:gdLst/>
            <a:ahLst/>
            <a:cxnLst/>
            <a:rect l="l" t="t" r="r" b="b"/>
            <a:pathLst>
              <a:path w="778775" h="794668">
                <a:moveTo>
                  <a:pt x="0" y="0"/>
                </a:moveTo>
                <a:lnTo>
                  <a:pt x="778775" y="0"/>
                </a:lnTo>
                <a:lnTo>
                  <a:pt x="778775" y="794667"/>
                </a:lnTo>
                <a:lnTo>
                  <a:pt x="0" y="794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1291586" y="6002613"/>
            <a:ext cx="798858" cy="798858"/>
          </a:xfrm>
          <a:custGeom>
            <a:avLst/>
            <a:gdLst/>
            <a:ahLst/>
            <a:cxnLst/>
            <a:rect l="l" t="t" r="r" b="b"/>
            <a:pathLst>
              <a:path w="798858" h="798858">
                <a:moveTo>
                  <a:pt x="0" y="0"/>
                </a:moveTo>
                <a:lnTo>
                  <a:pt x="798858" y="0"/>
                </a:lnTo>
                <a:lnTo>
                  <a:pt x="798858" y="798858"/>
                </a:lnTo>
                <a:lnTo>
                  <a:pt x="0" y="798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7076948" y="8488171"/>
            <a:ext cx="817171" cy="668037"/>
          </a:xfrm>
          <a:custGeom>
            <a:avLst/>
            <a:gdLst/>
            <a:ahLst/>
            <a:cxnLst/>
            <a:rect l="l" t="t" r="r" b="b"/>
            <a:pathLst>
              <a:path w="817171" h="668037">
                <a:moveTo>
                  <a:pt x="0" y="0"/>
                </a:moveTo>
                <a:lnTo>
                  <a:pt x="817171" y="0"/>
                </a:lnTo>
                <a:lnTo>
                  <a:pt x="817171" y="668037"/>
                </a:lnTo>
                <a:lnTo>
                  <a:pt x="0" y="668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0" name="Freeform 80"/>
          <p:cNvSpPr/>
          <p:nvPr/>
        </p:nvSpPr>
        <p:spPr>
          <a:xfrm>
            <a:off x="1279818" y="8364662"/>
            <a:ext cx="855415" cy="855415"/>
          </a:xfrm>
          <a:custGeom>
            <a:avLst/>
            <a:gdLst/>
            <a:ahLst/>
            <a:cxnLst/>
            <a:rect l="l" t="t" r="r" b="b"/>
            <a:pathLst>
              <a:path w="855415" h="855415">
                <a:moveTo>
                  <a:pt x="0" y="0"/>
                </a:moveTo>
                <a:lnTo>
                  <a:pt x="855416" y="0"/>
                </a:lnTo>
                <a:lnTo>
                  <a:pt x="855416" y="855416"/>
                </a:lnTo>
                <a:lnTo>
                  <a:pt x="0" y="855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7121689" y="5960692"/>
            <a:ext cx="727689" cy="727689"/>
          </a:xfrm>
          <a:custGeom>
            <a:avLst/>
            <a:gdLst/>
            <a:ahLst/>
            <a:cxnLst/>
            <a:rect l="l" t="t" r="r" b="b"/>
            <a:pathLst>
              <a:path w="727689" h="727689">
                <a:moveTo>
                  <a:pt x="0" y="0"/>
                </a:moveTo>
                <a:lnTo>
                  <a:pt x="727689" y="0"/>
                </a:lnTo>
                <a:lnTo>
                  <a:pt x="727689" y="727688"/>
                </a:lnTo>
                <a:lnTo>
                  <a:pt x="0" y="7276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 rot="-10800000">
            <a:off x="12969279" y="0"/>
            <a:ext cx="995735" cy="10287000"/>
            <a:chOff x="0" y="0"/>
            <a:chExt cx="783974" cy="8099278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783974" cy="8099278"/>
            </a:xfrm>
            <a:custGeom>
              <a:avLst/>
              <a:gdLst/>
              <a:ahLst/>
              <a:cxnLst/>
              <a:rect l="l" t="t" r="r" b="b"/>
              <a:pathLst>
                <a:path w="783974" h="8099278">
                  <a:moveTo>
                    <a:pt x="391987" y="0"/>
                  </a:moveTo>
                  <a:lnTo>
                    <a:pt x="783974" y="8099278"/>
                  </a:lnTo>
                  <a:lnTo>
                    <a:pt x="0" y="8099278"/>
                  </a:lnTo>
                  <a:lnTo>
                    <a:pt x="391987" y="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122496" y="3722279"/>
              <a:ext cx="538982" cy="3798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1028700" y="885825"/>
            <a:ext cx="966807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TABLE OF CONTENTS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70381" y="2655525"/>
            <a:ext cx="641269" cy="58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sz="3365" b="1">
                <a:solidFill>
                  <a:srgbClr val="2A2019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2248621" y="2802593"/>
            <a:ext cx="3895526" cy="61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9"/>
              </a:lnSpc>
              <a:spcBef>
                <a:spcPct val="0"/>
              </a:spcBef>
            </a:pPr>
            <a:r>
              <a:rPr lang="en-US" sz="3470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Introduction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2310591" y="3467399"/>
            <a:ext cx="34382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A2019"/>
                </a:solidFill>
                <a:latin typeface="Garet"/>
                <a:ea typeface="Garet"/>
                <a:cs typeface="Garet"/>
                <a:sym typeface="Garet"/>
              </a:rPr>
              <a:t>Overview of the project’s purpose and significance.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7145701" y="2669947"/>
            <a:ext cx="641269" cy="58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sz="3365" b="1">
                <a:solidFill>
                  <a:srgbClr val="2A2019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8023941" y="2790624"/>
            <a:ext cx="3895526" cy="61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9"/>
              </a:lnSpc>
              <a:spcBef>
                <a:spcPct val="0"/>
              </a:spcBef>
            </a:pPr>
            <a:r>
              <a:rPr lang="en-US" sz="3470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Literature Review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8085911" y="3481821"/>
            <a:ext cx="34382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A2019"/>
                </a:solidFill>
                <a:latin typeface="Garet"/>
                <a:ea typeface="Garet"/>
                <a:cs typeface="Garet"/>
                <a:sym typeface="Garet"/>
              </a:rPr>
              <a:t>Summarizes relevant prior research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7145701" y="5107261"/>
            <a:ext cx="641269" cy="58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sz="3365" b="1">
                <a:solidFill>
                  <a:srgbClr val="2A2019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8023941" y="5254329"/>
            <a:ext cx="3895526" cy="61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9"/>
              </a:lnSpc>
              <a:spcBef>
                <a:spcPct val="0"/>
              </a:spcBef>
            </a:pPr>
            <a:r>
              <a:rPr lang="en-US" sz="3470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Results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8085911" y="5919135"/>
            <a:ext cx="3438281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A2019"/>
                </a:solidFill>
                <a:latin typeface="Garet"/>
                <a:ea typeface="Garet"/>
                <a:cs typeface="Garet"/>
                <a:sym typeface="Garet"/>
              </a:rPr>
              <a:t>Presents and evaluates findings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399869" y="7557557"/>
            <a:ext cx="641269" cy="58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sz="3365" b="1">
                <a:solidFill>
                  <a:srgbClr val="2A2019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2278109" y="7704625"/>
            <a:ext cx="3895526" cy="61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9"/>
              </a:lnSpc>
              <a:spcBef>
                <a:spcPct val="0"/>
              </a:spcBef>
            </a:pPr>
            <a:r>
              <a:rPr lang="en-US" sz="3470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Conclusions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2340078" y="8369431"/>
            <a:ext cx="34382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A2019"/>
                </a:solidFill>
                <a:latin typeface="Garet"/>
                <a:ea typeface="Garet"/>
                <a:cs typeface="Garet"/>
                <a:sym typeface="Garet"/>
              </a:rPr>
              <a:t>Summarizes the key findings and implications of the study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399869" y="5120243"/>
            <a:ext cx="641269" cy="58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sz="3365" b="1">
                <a:solidFill>
                  <a:srgbClr val="2A2019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2278109" y="5267311"/>
            <a:ext cx="3895526" cy="61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9"/>
              </a:lnSpc>
              <a:spcBef>
                <a:spcPct val="0"/>
              </a:spcBef>
            </a:pPr>
            <a:r>
              <a:rPr lang="en-US" sz="3470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Methodology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2340078" y="5932117"/>
            <a:ext cx="34382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A2019"/>
                </a:solidFill>
                <a:latin typeface="Garet"/>
                <a:ea typeface="Garet"/>
                <a:cs typeface="Garet"/>
                <a:sym typeface="Garet"/>
              </a:rPr>
              <a:t>Explains the approach and techniques used.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7159025" y="7570539"/>
            <a:ext cx="641269" cy="58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1"/>
              </a:lnSpc>
            </a:pPr>
            <a:r>
              <a:rPr lang="en-US" sz="3365" b="1">
                <a:solidFill>
                  <a:srgbClr val="2A2019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8037265" y="7717607"/>
            <a:ext cx="3895526" cy="61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9"/>
              </a:lnSpc>
              <a:spcBef>
                <a:spcPct val="0"/>
              </a:spcBef>
            </a:pPr>
            <a:r>
              <a:rPr lang="en-US" sz="3470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References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8099235" y="8382413"/>
            <a:ext cx="36076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A2019"/>
                </a:solidFill>
                <a:latin typeface="Garet"/>
                <a:ea typeface="Garet"/>
                <a:cs typeface="Garet"/>
                <a:sym typeface="Garet"/>
              </a:rPr>
              <a:t>Lists all the academic and technical sources referenced in the project.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901208" y="0"/>
            <a:ext cx="386792" cy="10287000"/>
            <a:chOff x="0" y="0"/>
            <a:chExt cx="147754" cy="39296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754" cy="3929616"/>
            </a:xfrm>
            <a:custGeom>
              <a:avLst/>
              <a:gdLst/>
              <a:ahLst/>
              <a:cxnLst/>
              <a:rect l="l" t="t" r="r" b="b"/>
              <a:pathLst>
                <a:path w="147754" h="3929616">
                  <a:moveTo>
                    <a:pt x="0" y="0"/>
                  </a:moveTo>
                  <a:lnTo>
                    <a:pt x="147754" y="0"/>
                  </a:lnTo>
                  <a:lnTo>
                    <a:pt x="147754" y="3929616"/>
                  </a:lnTo>
                  <a:lnTo>
                    <a:pt x="0" y="3929616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7754" cy="3977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36677" y="1839392"/>
            <a:ext cx="5592727" cy="1060450"/>
            <a:chOff x="0" y="0"/>
            <a:chExt cx="2136412" cy="4050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6412" cy="405090"/>
            </a:xfrm>
            <a:custGeom>
              <a:avLst/>
              <a:gdLst/>
              <a:ahLst/>
              <a:cxnLst/>
              <a:rect l="l" t="t" r="r" b="b"/>
              <a:pathLst>
                <a:path w="2136412" h="405090">
                  <a:moveTo>
                    <a:pt x="0" y="0"/>
                  </a:moveTo>
                  <a:lnTo>
                    <a:pt x="2136412" y="0"/>
                  </a:lnTo>
                  <a:lnTo>
                    <a:pt x="2136412" y="405090"/>
                  </a:lnTo>
                  <a:lnTo>
                    <a:pt x="0" y="40509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36412" cy="45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350355" y="3439592"/>
            <a:ext cx="5857125" cy="4362549"/>
          </a:xfrm>
          <a:custGeom>
            <a:avLst/>
            <a:gdLst/>
            <a:ahLst/>
            <a:cxnLst/>
            <a:rect l="l" t="t" r="r" b="b"/>
            <a:pathLst>
              <a:path w="5857125" h="4362549">
                <a:moveTo>
                  <a:pt x="0" y="0"/>
                </a:moveTo>
                <a:lnTo>
                  <a:pt x="5857126" y="0"/>
                </a:lnTo>
                <a:lnTo>
                  <a:pt x="5857126" y="4362548"/>
                </a:lnTo>
                <a:lnTo>
                  <a:pt x="0" y="4362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08467" y="1696517"/>
            <a:ext cx="9668070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8467" y="3137027"/>
            <a:ext cx="9369155" cy="680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1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mportance of Concrete</a:t>
            </a: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Concrete is the second most consumed material on Earth due to its flexibility, cost-efficiency, and adaptability in construction.</a:t>
            </a:r>
          </a:p>
          <a:p>
            <a:pPr algn="l">
              <a:lnSpc>
                <a:spcPts val="279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Concrete Mix Design</a:t>
            </a: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It is a critical step in construction, determining concrete quality, durability, and strength through precise material proportioning.</a:t>
            </a:r>
          </a:p>
          <a:p>
            <a:pPr algn="l">
              <a:lnSpc>
                <a:spcPts val="279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Optimization in Mix Design</a:t>
            </a: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Optimization techniques like Genetic Algorithms (GA) provide time-efficient and reliable solutions, reducing reliance on trial-and-error methods.</a:t>
            </a:r>
          </a:p>
          <a:p>
            <a:pPr algn="l">
              <a:lnSpc>
                <a:spcPts val="248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Role of Genetic Algorithm (GA)</a:t>
            </a: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GA, inspired by natural selection, optimizes concrete parameters such as water-cement ratio, adhering to standards like IS 10262 and IS 456.</a:t>
            </a:r>
          </a:p>
          <a:p>
            <a:pPr algn="l">
              <a:lnSpc>
                <a:spcPts val="248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Abrams’ Water-Cement Law</a:t>
            </a: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Used in GA to find the optimal water-cement ratio and achieve desired concrete strength.</a:t>
            </a:r>
          </a:p>
          <a:p>
            <a:pPr algn="l">
              <a:lnSpc>
                <a:spcPts val="248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48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48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48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827301" y="8784438"/>
            <a:ext cx="863997" cy="681308"/>
            <a:chOff x="0" y="0"/>
            <a:chExt cx="330045" cy="2602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0045" cy="260259"/>
            </a:xfrm>
            <a:custGeom>
              <a:avLst/>
              <a:gdLst/>
              <a:ahLst/>
              <a:cxnLst/>
              <a:rect l="l" t="t" r="r" b="b"/>
              <a:pathLst>
                <a:path w="330045" h="260259">
                  <a:moveTo>
                    <a:pt x="0" y="0"/>
                  </a:moveTo>
                  <a:lnTo>
                    <a:pt x="330045" y="0"/>
                  </a:lnTo>
                  <a:lnTo>
                    <a:pt x="330045" y="260259"/>
                  </a:lnTo>
                  <a:lnTo>
                    <a:pt x="0" y="260259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30045" cy="30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692366" y="8670138"/>
            <a:ext cx="11338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2A2019"/>
                </a:solidFill>
                <a:latin typeface="Vollkorn Heavy"/>
                <a:ea typeface="Vollkorn Heavy"/>
                <a:cs typeface="Vollkorn Heavy"/>
                <a:sym typeface="Vollkorn Heavy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901208" y="0"/>
            <a:ext cx="386792" cy="10287000"/>
            <a:chOff x="0" y="0"/>
            <a:chExt cx="147754" cy="39296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754" cy="3929616"/>
            </a:xfrm>
            <a:custGeom>
              <a:avLst/>
              <a:gdLst/>
              <a:ahLst/>
              <a:cxnLst/>
              <a:rect l="l" t="t" r="r" b="b"/>
              <a:pathLst>
                <a:path w="147754" h="3929616">
                  <a:moveTo>
                    <a:pt x="0" y="0"/>
                  </a:moveTo>
                  <a:lnTo>
                    <a:pt x="147754" y="0"/>
                  </a:lnTo>
                  <a:lnTo>
                    <a:pt x="147754" y="3929616"/>
                  </a:lnTo>
                  <a:lnTo>
                    <a:pt x="0" y="3929616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7754" cy="3977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84895" y="1767476"/>
            <a:ext cx="5592727" cy="1060450"/>
            <a:chOff x="0" y="0"/>
            <a:chExt cx="2136412" cy="4050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6412" cy="405090"/>
            </a:xfrm>
            <a:custGeom>
              <a:avLst/>
              <a:gdLst/>
              <a:ahLst/>
              <a:cxnLst/>
              <a:rect l="l" t="t" r="r" b="b"/>
              <a:pathLst>
                <a:path w="2136412" h="405090">
                  <a:moveTo>
                    <a:pt x="0" y="0"/>
                  </a:moveTo>
                  <a:lnTo>
                    <a:pt x="2136412" y="0"/>
                  </a:lnTo>
                  <a:lnTo>
                    <a:pt x="2136412" y="405090"/>
                  </a:lnTo>
                  <a:lnTo>
                    <a:pt x="0" y="40509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36412" cy="45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777622" y="3651387"/>
            <a:ext cx="6315026" cy="4658771"/>
          </a:xfrm>
          <a:custGeom>
            <a:avLst/>
            <a:gdLst/>
            <a:ahLst/>
            <a:cxnLst/>
            <a:rect l="l" t="t" r="r" b="b"/>
            <a:pathLst>
              <a:path w="6315026" h="4658771">
                <a:moveTo>
                  <a:pt x="0" y="0"/>
                </a:moveTo>
                <a:lnTo>
                  <a:pt x="6315026" y="0"/>
                </a:lnTo>
                <a:lnTo>
                  <a:pt x="6315026" y="4658771"/>
                </a:lnTo>
                <a:lnTo>
                  <a:pt x="0" y="4658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85875" y="1624601"/>
            <a:ext cx="9668070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sz="6600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OBJECTIVE AND 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69802" y="3496260"/>
            <a:ext cx="8300216" cy="455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endParaRPr/>
          </a:p>
          <a:p>
            <a:pPr algn="l">
              <a:lnSpc>
                <a:spcPts val="2790"/>
              </a:lnSpc>
            </a:pPr>
            <a:endParaRPr/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Study Objective</a:t>
            </a: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Develop optimized mixes for grades M20, M25, and M30 using GA to meet strength, workability, and durability standards while minimizing material costs.</a:t>
            </a:r>
          </a:p>
          <a:p>
            <a:pPr algn="l">
              <a:lnSpc>
                <a:spcPts val="279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Scope</a:t>
            </a: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Create a MATLAB-based code for automated mix design, offering a sustainable framework for computational optimization applicable to diverse grades and performance needs.</a:t>
            </a:r>
          </a:p>
          <a:p>
            <a:pPr algn="l">
              <a:lnSpc>
                <a:spcPts val="2790"/>
              </a:lnSpc>
            </a:pPr>
            <a:endParaRPr lang="en-US" sz="18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Outcomes</a:t>
            </a: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Ensures consistency, accuracy, cost-effectiveness, and sustainability in concrete mix design, enhancing construction quality and efficiency.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772882" y="3502776"/>
            <a:ext cx="825654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062609" y="5676186"/>
            <a:ext cx="2497827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772882" y="8216582"/>
            <a:ext cx="787554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550911" y="4280433"/>
            <a:ext cx="2031218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 rot="-5400000">
            <a:off x="7205913" y="5871585"/>
            <a:ext cx="4737619" cy="0"/>
          </a:xfrm>
          <a:prstGeom prst="line">
            <a:avLst/>
          </a:prstGeom>
          <a:ln w="28575" cap="flat">
            <a:solidFill>
              <a:srgbClr val="3C567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550911" y="7093902"/>
            <a:ext cx="1740915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7555123" y="2820718"/>
            <a:ext cx="1537008" cy="1392690"/>
            <a:chOff x="0" y="0"/>
            <a:chExt cx="2550919" cy="231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229947" y="3502776"/>
            <a:ext cx="1537008" cy="1392690"/>
            <a:chOff x="0" y="0"/>
            <a:chExt cx="2550919" cy="231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521045" y="4958592"/>
            <a:ext cx="1537008" cy="1392690"/>
            <a:chOff x="0" y="0"/>
            <a:chExt cx="2550919" cy="2311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555123" y="7520237"/>
            <a:ext cx="1537008" cy="1392690"/>
            <a:chOff x="0" y="0"/>
            <a:chExt cx="2550919" cy="2311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229947" y="6397557"/>
            <a:ext cx="1537008" cy="1392690"/>
            <a:chOff x="0" y="0"/>
            <a:chExt cx="2550919" cy="2311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7940581" y="3104631"/>
            <a:ext cx="766093" cy="824865"/>
          </a:xfrm>
          <a:custGeom>
            <a:avLst/>
            <a:gdLst/>
            <a:ahLst/>
            <a:cxnLst/>
            <a:rect l="l" t="t" r="r" b="b"/>
            <a:pathLst>
              <a:path w="766093" h="824865">
                <a:moveTo>
                  <a:pt x="0" y="0"/>
                </a:moveTo>
                <a:lnTo>
                  <a:pt x="766093" y="0"/>
                </a:lnTo>
                <a:lnTo>
                  <a:pt x="766093" y="824865"/>
                </a:lnTo>
                <a:lnTo>
                  <a:pt x="0" y="824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845685" y="5211073"/>
            <a:ext cx="887728" cy="887728"/>
          </a:xfrm>
          <a:custGeom>
            <a:avLst/>
            <a:gdLst/>
            <a:ahLst/>
            <a:cxnLst/>
            <a:rect l="l" t="t" r="r" b="b"/>
            <a:pathLst>
              <a:path w="887728" h="887728">
                <a:moveTo>
                  <a:pt x="0" y="0"/>
                </a:moveTo>
                <a:lnTo>
                  <a:pt x="887728" y="0"/>
                </a:lnTo>
                <a:lnTo>
                  <a:pt x="887728" y="887728"/>
                </a:lnTo>
                <a:lnTo>
                  <a:pt x="0" y="887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940581" y="7833536"/>
            <a:ext cx="766093" cy="766093"/>
          </a:xfrm>
          <a:custGeom>
            <a:avLst/>
            <a:gdLst/>
            <a:ahLst/>
            <a:cxnLst/>
            <a:rect l="l" t="t" r="r" b="b"/>
            <a:pathLst>
              <a:path w="766093" h="766093">
                <a:moveTo>
                  <a:pt x="0" y="0"/>
                </a:moveTo>
                <a:lnTo>
                  <a:pt x="766093" y="0"/>
                </a:lnTo>
                <a:lnTo>
                  <a:pt x="766093" y="766093"/>
                </a:lnTo>
                <a:lnTo>
                  <a:pt x="0" y="766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561406" y="3793215"/>
            <a:ext cx="874091" cy="811812"/>
          </a:xfrm>
          <a:custGeom>
            <a:avLst/>
            <a:gdLst/>
            <a:ahLst/>
            <a:cxnLst/>
            <a:rect l="l" t="t" r="r" b="b"/>
            <a:pathLst>
              <a:path w="874091" h="811812">
                <a:moveTo>
                  <a:pt x="0" y="0"/>
                </a:moveTo>
                <a:lnTo>
                  <a:pt x="874090" y="0"/>
                </a:lnTo>
                <a:lnTo>
                  <a:pt x="874090" y="811812"/>
                </a:lnTo>
                <a:lnTo>
                  <a:pt x="0" y="81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588542" y="6652547"/>
            <a:ext cx="819817" cy="882711"/>
          </a:xfrm>
          <a:custGeom>
            <a:avLst/>
            <a:gdLst/>
            <a:ahLst/>
            <a:cxnLst/>
            <a:rect l="l" t="t" r="r" b="b"/>
            <a:pathLst>
              <a:path w="819817" h="882711">
                <a:moveTo>
                  <a:pt x="0" y="0"/>
                </a:moveTo>
                <a:lnTo>
                  <a:pt x="819818" y="0"/>
                </a:lnTo>
                <a:lnTo>
                  <a:pt x="819818" y="882711"/>
                </a:lnTo>
                <a:lnTo>
                  <a:pt x="0" y="8827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203384" y="7391400"/>
            <a:ext cx="5055916" cy="369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Recent research highlights the growing use of advanced soft computing techniques, such as ANN, Fuzzy Logic, and ANFIS, to predict and optimize concrete mix characteristics, offering adaptable and accurate solutions.</a:t>
            </a:r>
          </a:p>
          <a:p>
            <a:pPr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28700" y="2748396"/>
            <a:ext cx="50558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Enhanced Precision and Efficiency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3324067"/>
            <a:ext cx="500936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Computational techniques like MATLAB, Genetic Algorithms (GAs), and Particle Swarm Optimization (PSO) significantly improve precision, reduce manual effort, and save time in concrete mix design.</a:t>
            </a:r>
          </a:p>
          <a:p>
            <a:pPr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250"/>
              </a:lnSpc>
            </a:pPr>
            <a:endParaRPr lang="en-US" sz="1500">
              <a:solidFill>
                <a:srgbClr val="3B3B3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28700" y="4920492"/>
            <a:ext cx="50558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Optimized Mix Proportions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1951" y="5411412"/>
            <a:ext cx="500936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Tools such as GAs, PSO, and hybrid models have been successfully applied to derive optimal concrete mix proportions, achieving better performance in terms of strength, durability, cost, and workability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1951" y="7374267"/>
            <a:ext cx="505587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Validation through Experimental Results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8454" y="8134350"/>
            <a:ext cx="500936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Studies demonstrated that computational models, including MATLAB programs and Artificial Neural Networks (ANNs), produce results closely matching experimental data, confirming their reliability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03384" y="3755115"/>
            <a:ext cx="505591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Multi-Criteria Optimization: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03384" y="4325562"/>
            <a:ext cx="5055916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0"/>
              </a:lnSpc>
            </a:pPr>
            <a:r>
              <a:rPr lang="en-US" sz="1500">
                <a:solidFill>
                  <a:srgbClr val="3B3B3B"/>
                </a:solidFill>
                <a:latin typeface="Canva Sans"/>
                <a:ea typeface="Canva Sans"/>
                <a:cs typeface="Canva Sans"/>
                <a:sym typeface="Canva Sans"/>
              </a:rPr>
              <a:t>Techniques like Pareto optimality and multi-criteria optimization address conflicting objectives such as cost minimization, strength maximization, and environmental considerations effectively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03384" y="6497262"/>
            <a:ext cx="5055916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4E4E4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 of Emerging Techniques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6827301" y="8784438"/>
            <a:ext cx="863997" cy="681308"/>
            <a:chOff x="0" y="0"/>
            <a:chExt cx="330045" cy="26025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30045" cy="260259"/>
            </a:xfrm>
            <a:custGeom>
              <a:avLst/>
              <a:gdLst/>
              <a:ahLst/>
              <a:cxnLst/>
              <a:rect l="l" t="t" r="r" b="b"/>
              <a:pathLst>
                <a:path w="330045" h="260259">
                  <a:moveTo>
                    <a:pt x="0" y="0"/>
                  </a:moveTo>
                  <a:lnTo>
                    <a:pt x="330045" y="0"/>
                  </a:lnTo>
                  <a:lnTo>
                    <a:pt x="330045" y="260259"/>
                  </a:lnTo>
                  <a:lnTo>
                    <a:pt x="0" y="260259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330045" cy="30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6692366" y="8670138"/>
            <a:ext cx="11338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2A2019"/>
                </a:solidFill>
                <a:latin typeface="Vollkorn Heavy"/>
                <a:ea typeface="Vollkorn Heavy"/>
                <a:cs typeface="Vollkorn Heavy"/>
                <a:sym typeface="Vollkorn Heavy"/>
              </a:rPr>
              <a:t>02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671909" y="952597"/>
            <a:ext cx="6128475" cy="1182321"/>
            <a:chOff x="0" y="0"/>
            <a:chExt cx="2341066" cy="45164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41066" cy="451644"/>
            </a:xfrm>
            <a:custGeom>
              <a:avLst/>
              <a:gdLst/>
              <a:ahLst/>
              <a:cxnLst/>
              <a:rect l="l" t="t" r="r" b="b"/>
              <a:pathLst>
                <a:path w="2341066" h="451644">
                  <a:moveTo>
                    <a:pt x="0" y="0"/>
                  </a:moveTo>
                  <a:lnTo>
                    <a:pt x="2341066" y="0"/>
                  </a:lnTo>
                  <a:lnTo>
                    <a:pt x="2341066" y="451644"/>
                  </a:lnTo>
                  <a:lnTo>
                    <a:pt x="0" y="45164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2341066" cy="499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864895" y="1007696"/>
            <a:ext cx="9717234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LITERATURE REVIEW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05700" y="826135"/>
            <a:ext cx="8700244" cy="1182321"/>
            <a:chOff x="0" y="0"/>
            <a:chExt cx="3323478" cy="4516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23478" cy="451644"/>
            </a:xfrm>
            <a:custGeom>
              <a:avLst/>
              <a:gdLst/>
              <a:ahLst/>
              <a:cxnLst/>
              <a:rect l="l" t="t" r="r" b="b"/>
              <a:pathLst>
                <a:path w="3323478" h="451644">
                  <a:moveTo>
                    <a:pt x="0" y="0"/>
                  </a:moveTo>
                  <a:lnTo>
                    <a:pt x="3323478" y="0"/>
                  </a:lnTo>
                  <a:lnTo>
                    <a:pt x="3323478" y="451644"/>
                  </a:lnTo>
                  <a:lnTo>
                    <a:pt x="0" y="45164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323478" cy="499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27301" y="8784438"/>
            <a:ext cx="863997" cy="681308"/>
            <a:chOff x="0" y="0"/>
            <a:chExt cx="330045" cy="260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0045" cy="260259"/>
            </a:xfrm>
            <a:custGeom>
              <a:avLst/>
              <a:gdLst/>
              <a:ahLst/>
              <a:cxnLst/>
              <a:rect l="l" t="t" r="r" b="b"/>
              <a:pathLst>
                <a:path w="330045" h="260259">
                  <a:moveTo>
                    <a:pt x="0" y="0"/>
                  </a:moveTo>
                  <a:lnTo>
                    <a:pt x="330045" y="0"/>
                  </a:lnTo>
                  <a:lnTo>
                    <a:pt x="330045" y="260259"/>
                  </a:lnTo>
                  <a:lnTo>
                    <a:pt x="0" y="260259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0045" cy="30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04498" y="2224177"/>
            <a:ext cx="6400544" cy="6344540"/>
          </a:xfrm>
          <a:custGeom>
            <a:avLst/>
            <a:gdLst/>
            <a:ahLst/>
            <a:cxnLst/>
            <a:rect l="l" t="t" r="r" b="b"/>
            <a:pathLst>
              <a:path w="6400544" h="6344540">
                <a:moveTo>
                  <a:pt x="0" y="0"/>
                </a:moveTo>
                <a:lnTo>
                  <a:pt x="6400545" y="0"/>
                </a:lnTo>
                <a:lnTo>
                  <a:pt x="6400545" y="6344540"/>
                </a:lnTo>
                <a:lnTo>
                  <a:pt x="0" y="6344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" b="-2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64895" y="1017221"/>
            <a:ext cx="15140147" cy="99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OVERVIEW OF GENETIC ALGORITHMS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92366" y="8670138"/>
            <a:ext cx="11338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2A2019"/>
                </a:solidFill>
                <a:latin typeface="Vollkorn Heavy"/>
                <a:ea typeface="Vollkorn Heavy"/>
                <a:cs typeface="Vollkorn Heavy"/>
                <a:sym typeface="Vollkorn Heavy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21178" y="2310049"/>
            <a:ext cx="8461945" cy="666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What is a Genetic Algorithm (GA)?</a:t>
            </a:r>
          </a:p>
          <a:p>
            <a:pPr marL="433009" lvl="1" indent="-216504" algn="l">
              <a:lnSpc>
                <a:spcPts val="2807"/>
              </a:lnSpc>
              <a:buFont typeface="Arial"/>
              <a:buChar char="•"/>
            </a:pPr>
            <a:r>
              <a:rPr lang="en-US" sz="20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Genetic Algorithm (GA) is an optimization technique inspired by the principles of natural selection and genetics.</a:t>
            </a:r>
          </a:p>
          <a:p>
            <a:pPr marL="433009" lvl="1" indent="-216504" algn="l">
              <a:lnSpc>
                <a:spcPts val="2807"/>
              </a:lnSpc>
              <a:buFont typeface="Arial"/>
              <a:buChar char="•"/>
            </a:pPr>
            <a:r>
              <a:rPr lang="en-US" sz="20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It involves operations like selection, crossover, and mutation to find optimal or near-optimal solutions iteratively.</a:t>
            </a:r>
          </a:p>
          <a:p>
            <a:pPr marL="433009" lvl="1" indent="-216504" algn="l">
              <a:lnSpc>
                <a:spcPts val="2807"/>
              </a:lnSpc>
              <a:buFont typeface="Arial"/>
              <a:buChar char="•"/>
            </a:pPr>
            <a:r>
              <a:rPr lang="en-US" sz="20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GAs are suitable for solving complex, multi-variable, and non-linear problems efficiently.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Why Use GA in Concrete Mix Design Optimization?</a:t>
            </a:r>
          </a:p>
          <a:p>
            <a:pPr marL="433009" lvl="1" indent="-216504" algn="l">
              <a:lnSpc>
                <a:spcPts val="2807"/>
              </a:lnSpc>
              <a:buFont typeface="Arial"/>
              <a:buChar char="•"/>
            </a:pPr>
            <a:r>
              <a:rPr lang="en-US" sz="20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Efficiency: GA optimizes concrete mix designs faster and with fewer iterations compared to manual methods.</a:t>
            </a:r>
          </a:p>
          <a:p>
            <a:pPr marL="433009" lvl="1" indent="-216504" algn="l">
              <a:lnSpc>
                <a:spcPts val="2807"/>
              </a:lnSpc>
              <a:buFont typeface="Arial"/>
              <a:buChar char="•"/>
            </a:pPr>
            <a:r>
              <a:rPr lang="en-US" sz="20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Cement Reduction: Reduces cement quantities, lowering costs and promoting sustainability.</a:t>
            </a:r>
          </a:p>
          <a:p>
            <a:pPr marL="433009" lvl="1" indent="-216504" algn="l">
              <a:lnSpc>
                <a:spcPts val="2807"/>
              </a:lnSpc>
              <a:buFont typeface="Arial"/>
              <a:buChar char="•"/>
            </a:pPr>
            <a:r>
              <a:rPr lang="en-US" sz="20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Parameter Optimization: Considers multiple parameters (e.g., w/c ratio, aggregate proportions) simultaneously for optimal results.</a:t>
            </a:r>
          </a:p>
          <a:p>
            <a:pPr marL="433009" lvl="1" indent="-216504" algn="l">
              <a:lnSpc>
                <a:spcPts val="2807"/>
              </a:lnSpc>
              <a:buFont typeface="Arial"/>
              <a:buChar char="•"/>
            </a:pPr>
            <a:r>
              <a:rPr lang="en-US" sz="20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High-Quality Mix: Ensures desired compressive strength, durability, and performance by accurately balancing materials.</a:t>
            </a:r>
          </a:p>
          <a:p>
            <a:pPr marL="433009" lvl="1" indent="-216504" algn="l">
              <a:lnSpc>
                <a:spcPts val="2807"/>
              </a:lnSpc>
              <a:buFont typeface="Arial"/>
              <a:buChar char="•"/>
            </a:pPr>
            <a:r>
              <a:rPr lang="en-US" sz="20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Flexibility: Easily adapts to different design requirements, such as material availability and environmental constraints.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80921" y="1028700"/>
            <a:ext cx="4403696" cy="1182321"/>
            <a:chOff x="0" y="0"/>
            <a:chExt cx="1682204" cy="4516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2204" cy="451644"/>
            </a:xfrm>
            <a:custGeom>
              <a:avLst/>
              <a:gdLst/>
              <a:ahLst/>
              <a:cxnLst/>
              <a:rect l="l" t="t" r="r" b="b"/>
              <a:pathLst>
                <a:path w="1682204" h="451644">
                  <a:moveTo>
                    <a:pt x="0" y="0"/>
                  </a:moveTo>
                  <a:lnTo>
                    <a:pt x="1682204" y="0"/>
                  </a:lnTo>
                  <a:lnTo>
                    <a:pt x="1682204" y="451644"/>
                  </a:lnTo>
                  <a:lnTo>
                    <a:pt x="0" y="45164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2204" cy="499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27301" y="8784438"/>
            <a:ext cx="863997" cy="681308"/>
            <a:chOff x="0" y="0"/>
            <a:chExt cx="330045" cy="260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0045" cy="260259"/>
            </a:xfrm>
            <a:custGeom>
              <a:avLst/>
              <a:gdLst/>
              <a:ahLst/>
              <a:cxnLst/>
              <a:rect l="l" t="t" r="r" b="b"/>
              <a:pathLst>
                <a:path w="330045" h="260259">
                  <a:moveTo>
                    <a:pt x="0" y="0"/>
                  </a:moveTo>
                  <a:lnTo>
                    <a:pt x="330045" y="0"/>
                  </a:lnTo>
                  <a:lnTo>
                    <a:pt x="330045" y="260259"/>
                  </a:lnTo>
                  <a:lnTo>
                    <a:pt x="0" y="260259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0045" cy="30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64895" y="1007696"/>
            <a:ext cx="8518228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92366" y="8670138"/>
            <a:ext cx="11338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2A2019"/>
                </a:solidFill>
                <a:latin typeface="Vollkorn Heavy"/>
                <a:ea typeface="Vollkorn Heavy"/>
                <a:cs typeface="Vollkorn Heavy"/>
                <a:sym typeface="Vollkorn Heavy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9221" y="2650077"/>
            <a:ext cx="16337012" cy="647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Modeling the Function in GA-Based Concrete Mix Design</a:t>
            </a:r>
          </a:p>
          <a:p>
            <a:pPr marL="476187" lvl="1" indent="-238094" algn="l">
              <a:lnSpc>
                <a:spcPts val="3087"/>
              </a:lnSpc>
              <a:buFont typeface="Arial"/>
              <a:buChar char="•"/>
            </a:pPr>
            <a:r>
              <a:rPr lang="en-US" sz="22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Fitness Function:</a:t>
            </a:r>
          </a:p>
          <a:p>
            <a:pPr algn="l">
              <a:lnSpc>
                <a:spcPts val="2947"/>
              </a:lnSpc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       </a:t>
            </a:r>
            <a:r>
              <a:rPr lang="en-US" sz="21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The fitness function represents the relationship between compressive strength (Y) and water-to-cement ratio (X), following Abrams’ law:</a:t>
            </a:r>
          </a:p>
          <a:p>
            <a:pPr algn="ctr">
              <a:lnSpc>
                <a:spcPts val="2947"/>
              </a:lnSpc>
            </a:pPr>
            <a:r>
              <a:rPr lang="en-US" sz="2105" b="1">
                <a:solidFill>
                  <a:srgbClr val="2A2019"/>
                </a:solidFill>
                <a:latin typeface="Vollkorn Bold"/>
                <a:ea typeface="Vollkorn Bold"/>
                <a:cs typeface="Vollkorn Bold"/>
                <a:sym typeface="Vollkorn Bold"/>
              </a:rPr>
              <a:t>Y = -(a / b^(1.5 * X)),</a:t>
            </a:r>
            <a:r>
              <a:rPr lang="en-US" sz="21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 </a:t>
            </a:r>
          </a:p>
          <a:p>
            <a:pPr algn="ctr">
              <a:lnSpc>
                <a:spcPts val="2947"/>
              </a:lnSpc>
            </a:pPr>
            <a:r>
              <a:rPr lang="en-US" sz="21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where a=96.52 MPa and b=4</a:t>
            </a:r>
          </a:p>
          <a:p>
            <a:pPr marL="476187" lvl="1" indent="-238094" algn="l">
              <a:lnSpc>
                <a:spcPts val="3087"/>
              </a:lnSpc>
              <a:buFont typeface="Arial"/>
              <a:buChar char="•"/>
            </a:pPr>
            <a:r>
              <a:rPr lang="en-US" sz="22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Constraints:</a:t>
            </a:r>
          </a:p>
          <a:p>
            <a:pPr marL="454598" lvl="1" indent="-227299" algn="l">
              <a:lnSpc>
                <a:spcPts val="2947"/>
              </a:lnSpc>
              <a:buAutoNum type="arabicPeriod"/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</a:t>
            </a:r>
            <a:r>
              <a:rPr lang="en-US" sz="21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Linear Inequality Constraint: Ensures hydration starts when X≥0.23:  3.1X+0.23&lt;0. </a:t>
            </a:r>
          </a:p>
          <a:p>
            <a:pPr marL="454598" lvl="1" indent="-227299" algn="l">
              <a:lnSpc>
                <a:spcPts val="2947"/>
              </a:lnSpc>
              <a:buAutoNum type="arabicPeriod"/>
            </a:pPr>
            <a:r>
              <a:rPr lang="en-US" sz="21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Minimum cement content, maximum w/c ratio based on IS standards</a:t>
            </a:r>
          </a:p>
          <a:p>
            <a:pPr marL="433009" lvl="1" indent="-216504" algn="l">
              <a:lnSpc>
                <a:spcPts val="2807"/>
              </a:lnSpc>
              <a:buAutoNum type="arabicPeriod"/>
            </a:pPr>
            <a:r>
              <a:rPr lang="en-US" sz="20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</a:t>
            </a:r>
            <a:r>
              <a:rPr lang="en-US" sz="20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Hydration begins within a w/c ratio range of 0.22 to 0.25</a:t>
            </a:r>
          </a:p>
          <a:p>
            <a:pPr algn="l">
              <a:lnSpc>
                <a:spcPts val="2667"/>
              </a:lnSpc>
            </a:pPr>
            <a:endParaRPr lang="en-US" sz="2005">
              <a:solidFill>
                <a:srgbClr val="2A2019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marL="454598" lvl="1" indent="-227299" algn="l">
              <a:lnSpc>
                <a:spcPts val="2947"/>
              </a:lnSpc>
              <a:buFont typeface="Arial"/>
              <a:buChar char="•"/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GA Optimization:</a:t>
            </a:r>
          </a:p>
          <a:p>
            <a:pPr algn="l">
              <a:lnSpc>
                <a:spcPts val="2947"/>
              </a:lnSpc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       I</a:t>
            </a:r>
            <a:r>
              <a:rPr lang="en-US" sz="21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ncorporates the fitness function and constraints to optimize the mix design.</a:t>
            </a:r>
          </a:p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        Balances material efficiency and structural performance for economical, durable, and high-strength concrete.</a:t>
            </a:r>
          </a:p>
          <a:p>
            <a:pPr algn="l">
              <a:lnSpc>
                <a:spcPts val="2667"/>
              </a:lnSpc>
            </a:pPr>
            <a:endParaRPr lang="en-US" sz="2105">
              <a:solidFill>
                <a:srgbClr val="2A2019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marL="476187" lvl="1" indent="-238094" algn="l">
              <a:lnSpc>
                <a:spcPts val="3087"/>
              </a:lnSpc>
              <a:buFont typeface="Arial"/>
              <a:buChar char="•"/>
            </a:pPr>
            <a:r>
              <a:rPr lang="en-US" sz="22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Benefits:</a:t>
            </a:r>
          </a:p>
          <a:p>
            <a:pPr algn="l">
              <a:lnSpc>
                <a:spcPts val="2947"/>
              </a:lnSpc>
            </a:pPr>
            <a:r>
              <a:rPr lang="en-US" sz="21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         </a:t>
            </a:r>
            <a:r>
              <a:rPr lang="en-US" sz="21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Ensures functional and durability requirements are met.</a:t>
            </a:r>
          </a:p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         Provides a systematic, modern tool for efficient civil engineering applications.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80921" y="1028700"/>
            <a:ext cx="4403696" cy="1182321"/>
            <a:chOff x="0" y="0"/>
            <a:chExt cx="1682204" cy="4516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2204" cy="451644"/>
            </a:xfrm>
            <a:custGeom>
              <a:avLst/>
              <a:gdLst/>
              <a:ahLst/>
              <a:cxnLst/>
              <a:rect l="l" t="t" r="r" b="b"/>
              <a:pathLst>
                <a:path w="1682204" h="451644">
                  <a:moveTo>
                    <a:pt x="0" y="0"/>
                  </a:moveTo>
                  <a:lnTo>
                    <a:pt x="1682204" y="0"/>
                  </a:lnTo>
                  <a:lnTo>
                    <a:pt x="1682204" y="451644"/>
                  </a:lnTo>
                  <a:lnTo>
                    <a:pt x="0" y="451644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2204" cy="499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64895" y="1007696"/>
            <a:ext cx="8518228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METHODOLOGY</a:t>
            </a:r>
          </a:p>
        </p:txBody>
      </p:sp>
      <p:sp>
        <p:nvSpPr>
          <p:cNvPr id="7" name="Freeform 7"/>
          <p:cNvSpPr/>
          <p:nvPr/>
        </p:nvSpPr>
        <p:spPr>
          <a:xfrm>
            <a:off x="10371777" y="1240543"/>
            <a:ext cx="6455525" cy="7923307"/>
          </a:xfrm>
          <a:custGeom>
            <a:avLst/>
            <a:gdLst/>
            <a:ahLst/>
            <a:cxnLst/>
            <a:rect l="l" t="t" r="r" b="b"/>
            <a:pathLst>
              <a:path w="6455525" h="7923307">
                <a:moveTo>
                  <a:pt x="0" y="0"/>
                </a:moveTo>
                <a:lnTo>
                  <a:pt x="6455524" y="0"/>
                </a:lnTo>
                <a:lnTo>
                  <a:pt x="6455524" y="7923307"/>
                </a:lnTo>
                <a:lnTo>
                  <a:pt x="0" y="7923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3116" y="2453530"/>
            <a:ext cx="7773057" cy="759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7"/>
              </a:lnSpc>
              <a:spcBef>
                <a:spcPct val="0"/>
              </a:spcBef>
            </a:pPr>
            <a:r>
              <a:rPr lang="en-US" sz="3205" b="1" dirty="0">
                <a:solidFill>
                  <a:srgbClr val="2A2019"/>
                </a:solidFill>
                <a:latin typeface="Oswald Bold"/>
                <a:ea typeface="Oswald Bold"/>
                <a:cs typeface="Oswald Bold"/>
                <a:sym typeface="Oswald Bold"/>
              </a:rPr>
              <a:t>1. Concrete Mix Design in MATLAB</a:t>
            </a:r>
            <a:r>
              <a:rPr lang="en-US" sz="3205" dirty="0">
                <a:solidFill>
                  <a:srgbClr val="2A2019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  <a:p>
            <a:pPr algn="just">
              <a:lnSpc>
                <a:spcPts val="2667"/>
              </a:lnSpc>
              <a:spcBef>
                <a:spcPct val="0"/>
              </a:spcBef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(Based on BIS Method and IS 10262:2009)</a:t>
            </a:r>
          </a:p>
          <a:p>
            <a:pPr algn="just">
              <a:lnSpc>
                <a:spcPts val="2947"/>
              </a:lnSpc>
              <a:spcBef>
                <a:spcPct val="0"/>
              </a:spcBef>
            </a:pPr>
            <a:r>
              <a:rPr lang="en-US" sz="21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1. </a:t>
            </a:r>
            <a:r>
              <a:rPr lang="en-US" sz="2105" b="1" dirty="0">
                <a:solidFill>
                  <a:srgbClr val="2A2019"/>
                </a:solidFill>
                <a:latin typeface="Vollkorn Bold"/>
                <a:ea typeface="Vollkorn Bold"/>
                <a:cs typeface="Vollkorn Bold"/>
                <a:sym typeface="Vollkorn Bold"/>
              </a:rPr>
              <a:t>Target Strength Calculation:</a:t>
            </a:r>
          </a:p>
          <a:p>
            <a:pPr algn="just">
              <a:lnSpc>
                <a:spcPts val="2667"/>
              </a:lnSpc>
              <a:spcBef>
                <a:spcPct val="0"/>
              </a:spcBef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Formula: </a:t>
            </a:r>
            <a:r>
              <a:rPr lang="en-US" sz="1905" dirty="0" err="1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ts</a:t>
            </a: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=fck+1.65×S, </a:t>
            </a:r>
          </a:p>
          <a:p>
            <a:pPr algn="just">
              <a:lnSpc>
                <a:spcPts val="2667"/>
              </a:lnSpc>
              <a:spcBef>
                <a:spcPct val="0"/>
              </a:spcBef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where </a:t>
            </a:r>
            <a:r>
              <a:rPr lang="en-US" sz="1905" dirty="0" err="1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fck</a:t>
            </a: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 is characteristic strength and S is the standard deviation.</a:t>
            </a:r>
          </a:p>
          <a:p>
            <a:pPr algn="just">
              <a:lnSpc>
                <a:spcPts val="2947"/>
              </a:lnSpc>
              <a:spcBef>
                <a:spcPct val="0"/>
              </a:spcBef>
            </a:pPr>
            <a:r>
              <a:rPr lang="en-US" sz="21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2. </a:t>
            </a:r>
            <a:r>
              <a:rPr lang="en-US" sz="2105" b="1" dirty="0">
                <a:solidFill>
                  <a:srgbClr val="2A2019"/>
                </a:solidFill>
                <a:latin typeface="Vollkorn Bold"/>
                <a:ea typeface="Vollkorn Bold"/>
                <a:cs typeface="Vollkorn Bold"/>
                <a:sym typeface="Vollkorn Bold"/>
              </a:rPr>
              <a:t>Maximum W/C Ratios:</a:t>
            </a:r>
          </a:p>
          <a:p>
            <a:pPr algn="just">
              <a:lnSpc>
                <a:spcPts val="2667"/>
              </a:lnSpc>
              <a:spcBef>
                <a:spcPct val="0"/>
              </a:spcBef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M20: 0.55,  M25: 0.50,  M30: 0.45 (as per IS 10262:2009).</a:t>
            </a:r>
          </a:p>
          <a:p>
            <a:pPr algn="just">
              <a:lnSpc>
                <a:spcPts val="2807"/>
              </a:lnSpc>
              <a:spcBef>
                <a:spcPct val="0"/>
              </a:spcBef>
            </a:pPr>
            <a:r>
              <a:rPr lang="en-US" sz="20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3. </a:t>
            </a:r>
            <a:r>
              <a:rPr lang="en-US" sz="2005" b="1" dirty="0">
                <a:solidFill>
                  <a:srgbClr val="2A2019"/>
                </a:solidFill>
                <a:latin typeface="Vollkorn Bold"/>
                <a:ea typeface="Vollkorn Bold"/>
                <a:cs typeface="Vollkorn Bold"/>
                <a:sym typeface="Vollkorn Bold"/>
              </a:rPr>
              <a:t>Optimization with GA:</a:t>
            </a:r>
          </a:p>
          <a:p>
            <a:pPr algn="just">
              <a:lnSpc>
                <a:spcPts val="2667"/>
              </a:lnSpc>
              <a:spcBef>
                <a:spcPct val="0"/>
              </a:spcBef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A range of w/c ratios is optimized using GA, ensuring the obtained strength meets or exceeds the target strength.</a:t>
            </a:r>
          </a:p>
          <a:p>
            <a:pPr algn="just">
              <a:lnSpc>
                <a:spcPts val="2807"/>
              </a:lnSpc>
              <a:spcBef>
                <a:spcPct val="0"/>
              </a:spcBef>
            </a:pPr>
            <a:r>
              <a:rPr lang="en-US" sz="20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4. </a:t>
            </a:r>
            <a:r>
              <a:rPr lang="en-US" sz="2005" b="1" dirty="0">
                <a:solidFill>
                  <a:srgbClr val="2A2019"/>
                </a:solidFill>
                <a:latin typeface="Vollkorn Bold"/>
                <a:ea typeface="Vollkorn Bold"/>
                <a:cs typeface="Vollkorn Bold"/>
                <a:sym typeface="Vollkorn Bold"/>
              </a:rPr>
              <a:t>Design Code Features:</a:t>
            </a:r>
          </a:p>
          <a:p>
            <a:pPr marL="411419" lvl="1" indent="-205710" algn="just">
              <a:lnSpc>
                <a:spcPts val="2667"/>
              </a:lnSpc>
              <a:buFont typeface="Arial"/>
              <a:buChar char="•"/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Checks for minimum cement content and maximum w/c ratio.</a:t>
            </a:r>
          </a:p>
          <a:p>
            <a:pPr marL="411419" lvl="1" indent="-205710" algn="just">
              <a:lnSpc>
                <a:spcPts val="2667"/>
              </a:lnSpc>
              <a:buFont typeface="Arial"/>
              <a:buChar char="•"/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Mix calculations are performed based on material parameters provided by the user.</a:t>
            </a:r>
          </a:p>
          <a:p>
            <a:pPr algn="just">
              <a:lnSpc>
                <a:spcPts val="2807"/>
              </a:lnSpc>
              <a:spcBef>
                <a:spcPct val="0"/>
              </a:spcBef>
            </a:pPr>
            <a:r>
              <a:rPr lang="en-US" sz="20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5 .</a:t>
            </a:r>
            <a:r>
              <a:rPr lang="en-US" sz="2005" b="1" dirty="0">
                <a:solidFill>
                  <a:srgbClr val="2A2019"/>
                </a:solidFill>
                <a:latin typeface="Vollkorn Bold"/>
                <a:ea typeface="Vollkorn Bold"/>
                <a:cs typeface="Vollkorn Bold"/>
                <a:sym typeface="Vollkorn Bold"/>
              </a:rPr>
              <a:t>Execution in MATLAB:</a:t>
            </a:r>
          </a:p>
          <a:p>
            <a:pPr marL="411419" lvl="1" indent="-205710" algn="just">
              <a:lnSpc>
                <a:spcPts val="2667"/>
              </a:lnSpc>
              <a:buFont typeface="Arial"/>
              <a:buChar char="•"/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Inputs (e.g., grade, standard deviation) are provided step-by-step in the command window.</a:t>
            </a:r>
          </a:p>
          <a:p>
            <a:pPr marL="411419" lvl="1" indent="-205710" algn="just">
              <a:lnSpc>
                <a:spcPts val="2667"/>
              </a:lnSpc>
              <a:buFont typeface="Arial"/>
              <a:buChar char="•"/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Results are displayed in the command window, and variables are stored in the workspace for further analysis.</a:t>
            </a:r>
          </a:p>
          <a:p>
            <a:pPr marL="411419" lvl="1" indent="-205710" algn="just">
              <a:lnSpc>
                <a:spcPts val="2667"/>
              </a:lnSpc>
              <a:buFont typeface="Arial"/>
              <a:buChar char="•"/>
            </a:pPr>
            <a:r>
              <a:rPr lang="en-US" sz="1905" dirty="0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This procedure ensures an efficient, accurate, and standards-compliant concrete mix design.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791964" y="1164643"/>
            <a:ext cx="2902185" cy="1060450"/>
            <a:chOff x="0" y="0"/>
            <a:chExt cx="1108629" cy="4050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8630" cy="405090"/>
            </a:xfrm>
            <a:custGeom>
              <a:avLst/>
              <a:gdLst/>
              <a:ahLst/>
              <a:cxnLst/>
              <a:rect l="l" t="t" r="r" b="b"/>
              <a:pathLst>
                <a:path w="1108630" h="405090">
                  <a:moveTo>
                    <a:pt x="0" y="0"/>
                  </a:moveTo>
                  <a:lnTo>
                    <a:pt x="1108630" y="0"/>
                  </a:lnTo>
                  <a:lnTo>
                    <a:pt x="1108630" y="405090"/>
                  </a:lnTo>
                  <a:lnTo>
                    <a:pt x="0" y="405090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08629" cy="45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74976" y="3757314"/>
            <a:ext cx="4953000" cy="4953000"/>
          </a:xfrm>
          <a:custGeom>
            <a:avLst/>
            <a:gdLst/>
            <a:ahLst/>
            <a:cxnLst/>
            <a:rect l="l" t="t" r="r" b="b"/>
            <a:pathLst>
              <a:path w="4953000" h="4953000">
                <a:moveTo>
                  <a:pt x="0" y="0"/>
                </a:moveTo>
                <a:lnTo>
                  <a:pt x="4953000" y="0"/>
                </a:lnTo>
                <a:lnTo>
                  <a:pt x="49530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01" r="-350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93777" y="3757314"/>
            <a:ext cx="4953000" cy="4953000"/>
          </a:xfrm>
          <a:custGeom>
            <a:avLst/>
            <a:gdLst/>
            <a:ahLst/>
            <a:cxnLst/>
            <a:rect l="l" t="t" r="r" b="b"/>
            <a:pathLst>
              <a:path w="4953000" h="4953000">
                <a:moveTo>
                  <a:pt x="0" y="0"/>
                </a:moveTo>
                <a:lnTo>
                  <a:pt x="4953000" y="0"/>
                </a:lnTo>
                <a:lnTo>
                  <a:pt x="49530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91" r="-319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27786" y="3849713"/>
            <a:ext cx="4953000" cy="4953000"/>
          </a:xfrm>
          <a:custGeom>
            <a:avLst/>
            <a:gdLst/>
            <a:ahLst/>
            <a:cxnLst/>
            <a:rect l="l" t="t" r="r" b="b"/>
            <a:pathLst>
              <a:path w="4953000" h="4953000">
                <a:moveTo>
                  <a:pt x="0" y="0"/>
                </a:moveTo>
                <a:lnTo>
                  <a:pt x="4953000" y="0"/>
                </a:lnTo>
                <a:lnTo>
                  <a:pt x="49530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88" r="-308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92221" y="1129566"/>
            <a:ext cx="430355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u="sng">
                <a:solidFill>
                  <a:srgbClr val="2A2019"/>
                </a:solidFill>
                <a:latin typeface="Vollkorn Bold"/>
                <a:ea typeface="Vollkorn Bold"/>
                <a:cs typeface="Vollkorn Bold"/>
                <a:sym typeface="Vollkorn Bold"/>
              </a:rPr>
              <a:t>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4240" y="8866993"/>
            <a:ext cx="3654472" cy="54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6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Figure 1 . Compressive Strength vs w/c ratio for M20 grade concrete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43041" y="8835779"/>
            <a:ext cx="3654472" cy="81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6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Figure 2  . Variation of Compressive Strength with w/c ratio for M25 grade concrete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77051" y="8866993"/>
            <a:ext cx="3654472" cy="54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7"/>
              </a:lnSpc>
              <a:spcBef>
                <a:spcPct val="0"/>
              </a:spcBef>
            </a:pPr>
            <a:r>
              <a:rPr lang="en-US" sz="1605">
                <a:solidFill>
                  <a:srgbClr val="2A2019"/>
                </a:solidFill>
                <a:latin typeface="Vollkorn"/>
                <a:ea typeface="Vollkorn"/>
                <a:cs typeface="Vollkorn"/>
                <a:sym typeface="Vollkorn"/>
              </a:rPr>
              <a:t>Figure 3  . Compressive Strength vs w/c ratio for M30 grade concrete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521616"/>
            <a:ext cx="16230600" cy="99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b="1">
                <a:solidFill>
                  <a:srgbClr val="2A2019"/>
                </a:solidFill>
                <a:latin typeface="Vollkorn Semi-Bold"/>
                <a:ea typeface="Vollkorn Semi-Bold"/>
                <a:cs typeface="Vollkorn Semi-Bold"/>
                <a:sym typeface="Vollkorn Semi-Bold"/>
              </a:rPr>
              <a:t>Concrete grades M20, M25, and M30 show an inverse relationship between compressive strength and w/c ratio, aligning with Abrams’ law. Indian standards limit maximum w/c ratios to 0.55 (M20), 0.50 (M25), and 0.45 (M30) for strength and durability. Optimization techniques, like Genetic Algorithms, enhance mix designs for high-quality, sustainable concrete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395303" y="1028700"/>
            <a:ext cx="863997" cy="681308"/>
            <a:chOff x="0" y="0"/>
            <a:chExt cx="330045" cy="2602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0045" cy="260259"/>
            </a:xfrm>
            <a:custGeom>
              <a:avLst/>
              <a:gdLst/>
              <a:ahLst/>
              <a:cxnLst/>
              <a:rect l="l" t="t" r="r" b="b"/>
              <a:pathLst>
                <a:path w="330045" h="260259">
                  <a:moveTo>
                    <a:pt x="0" y="0"/>
                  </a:moveTo>
                  <a:lnTo>
                    <a:pt x="330045" y="0"/>
                  </a:lnTo>
                  <a:lnTo>
                    <a:pt x="330045" y="260259"/>
                  </a:lnTo>
                  <a:lnTo>
                    <a:pt x="0" y="260259"/>
                  </a:lnTo>
                  <a:close/>
                </a:path>
              </a:pathLst>
            </a:custGeom>
            <a:solidFill>
              <a:srgbClr val="F4C50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30045" cy="30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260367" y="875642"/>
            <a:ext cx="11338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2A2019"/>
                </a:solidFill>
                <a:latin typeface="Vollkorn Heavy"/>
                <a:ea typeface="Vollkorn Heavy"/>
                <a:cs typeface="Vollkorn Heavy"/>
                <a:sym typeface="Vollkorn Heavy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2061</Words>
  <Application>Microsoft Office PowerPoint</Application>
  <PresentationFormat>Custom</PresentationFormat>
  <Paragraphs>318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Oswald Bold</vt:lpstr>
      <vt:lpstr>Garet</vt:lpstr>
      <vt:lpstr>Vollkorn Bold</vt:lpstr>
      <vt:lpstr>Garet Bold</vt:lpstr>
      <vt:lpstr>Canva Sans</vt:lpstr>
      <vt:lpstr>Arial</vt:lpstr>
      <vt:lpstr>Ample Display</vt:lpstr>
      <vt:lpstr>Vollkorn Heavy</vt:lpstr>
      <vt:lpstr>Vollkorn Semi-Bold</vt:lpstr>
      <vt:lpstr>Montserrat Bold</vt:lpstr>
      <vt:lpstr>Magnolia Script</vt:lpstr>
      <vt:lpstr>Vollkorn</vt:lpstr>
      <vt:lpstr>Calibri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21CE31006</dc:title>
  <cp:lastModifiedBy>Islavath Mohan Naik</cp:lastModifiedBy>
  <cp:revision>3</cp:revision>
  <dcterms:created xsi:type="dcterms:W3CDTF">2006-08-16T00:00:00Z</dcterms:created>
  <dcterms:modified xsi:type="dcterms:W3CDTF">2025-02-14T04:17:37Z</dcterms:modified>
  <dc:identifier>DAGdHf8RzI8</dc:identifier>
</cp:coreProperties>
</file>